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54"/>
  </p:notesMasterIdLst>
  <p:handoutMasterIdLst>
    <p:handoutMasterId r:id="rId55"/>
  </p:handoutMasterIdLst>
  <p:sldIdLst>
    <p:sldId id="256" r:id="rId5"/>
    <p:sldId id="689" r:id="rId6"/>
    <p:sldId id="690" r:id="rId7"/>
    <p:sldId id="691" r:id="rId8"/>
    <p:sldId id="692" r:id="rId9"/>
    <p:sldId id="693" r:id="rId10"/>
    <p:sldId id="694" r:id="rId11"/>
    <p:sldId id="695" r:id="rId12"/>
    <p:sldId id="696" r:id="rId13"/>
    <p:sldId id="697" r:id="rId14"/>
    <p:sldId id="698" r:id="rId15"/>
    <p:sldId id="699" r:id="rId16"/>
    <p:sldId id="700" r:id="rId17"/>
    <p:sldId id="701" r:id="rId18"/>
    <p:sldId id="702" r:id="rId19"/>
    <p:sldId id="703" r:id="rId20"/>
    <p:sldId id="704" r:id="rId21"/>
    <p:sldId id="705" r:id="rId22"/>
    <p:sldId id="706" r:id="rId23"/>
    <p:sldId id="707" r:id="rId24"/>
    <p:sldId id="708" r:id="rId25"/>
    <p:sldId id="709" r:id="rId26"/>
    <p:sldId id="710" r:id="rId27"/>
    <p:sldId id="711" r:id="rId28"/>
    <p:sldId id="712" r:id="rId29"/>
    <p:sldId id="713" r:id="rId30"/>
    <p:sldId id="714" r:id="rId31"/>
    <p:sldId id="715" r:id="rId32"/>
    <p:sldId id="716" r:id="rId33"/>
    <p:sldId id="717" r:id="rId34"/>
    <p:sldId id="718" r:id="rId35"/>
    <p:sldId id="719" r:id="rId36"/>
    <p:sldId id="720" r:id="rId37"/>
    <p:sldId id="721" r:id="rId38"/>
    <p:sldId id="722" r:id="rId39"/>
    <p:sldId id="723" r:id="rId40"/>
    <p:sldId id="724" r:id="rId41"/>
    <p:sldId id="725" r:id="rId42"/>
    <p:sldId id="726" r:id="rId43"/>
    <p:sldId id="727" r:id="rId44"/>
    <p:sldId id="728" r:id="rId45"/>
    <p:sldId id="729" r:id="rId46"/>
    <p:sldId id="730" r:id="rId47"/>
    <p:sldId id="731" r:id="rId48"/>
    <p:sldId id="732" r:id="rId49"/>
    <p:sldId id="733" r:id="rId50"/>
    <p:sldId id="734" r:id="rId51"/>
    <p:sldId id="735" r:id="rId52"/>
    <p:sldId id="671" r:id="rId53"/>
  </p:sldIdLst>
  <p:sldSz cx="9144000" cy="6858000" type="screen4x3"/>
  <p:notesSz cx="9928225" cy="6797675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deroth" initials="E" lastIdx="3" clrIdx="0">
    <p:extLst>
      <p:ext uri="{19B8F6BF-5375-455C-9EA6-DF929625EA0E}">
        <p15:presenceInfo xmlns:p15="http://schemas.microsoft.com/office/powerpoint/2012/main" userId="Endero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9E8"/>
    <a:srgbClr val="B9CDE5"/>
    <a:srgbClr val="B2C2B7"/>
    <a:srgbClr val="FCF0E0"/>
    <a:srgbClr val="EBF4F9"/>
    <a:srgbClr val="ECF4F7"/>
    <a:srgbClr val="F9F9FD"/>
    <a:srgbClr val="FEF1E1"/>
    <a:srgbClr val="EDF4FA"/>
    <a:srgbClr val="F0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62" autoAdjust="0"/>
    <p:restoredTop sz="95141" autoAdjust="0"/>
  </p:normalViewPr>
  <p:slideViewPr>
    <p:cSldViewPr>
      <p:cViewPr varScale="1">
        <p:scale>
          <a:sx n="82" d="100"/>
          <a:sy n="82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540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7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5C127-53EC-4625-8674-123C41A42ABE}" type="datetimeFigureOut">
              <a:rPr lang="en-GB" smtClean="0"/>
              <a:pPr/>
              <a:t>07/12/2018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594" y="6456699"/>
            <a:ext cx="430331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00F7-D8A8-45F0-BED4-A73ECE48174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332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D4DA8F5-F804-4FB2-8A6B-A884CF09C514}" type="datetimeFigureOut">
              <a:rPr lang="en-US"/>
              <a:pPr>
                <a:defRPr/>
              </a:pPr>
              <a:t>12/7/2018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4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9" y="6456612"/>
            <a:ext cx="4302230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C00DB4-E585-43D3-9A29-E1C42556C76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2326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FBC8F-7200-45DD-A4E3-40F9EE471788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9664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8011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450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586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059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02341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207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110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6559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565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529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7594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191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39196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886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965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5200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6733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7866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7000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1735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5097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3886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1307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30707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681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775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7941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3526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74336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171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12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323526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353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72378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57596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666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6959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41610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374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86455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23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821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2573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94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9294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49850C-5779-4847-863F-3961D95C13CC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200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2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4" Type="http://schemas.openxmlformats.org/officeDocument/2006/relationships/slide" Target="../slides/slide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2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4" Type="http://schemas.openxmlformats.org/officeDocument/2006/relationships/slide" Target="../slides/slide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2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4" Type="http://schemas.openxmlformats.org/officeDocument/2006/relationships/slide" Target="../slides/slide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7" Type="http://schemas.openxmlformats.org/officeDocument/2006/relationships/slide" Target="../slides/slide22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17.xml"/><Relationship Id="rId5" Type="http://schemas.openxmlformats.org/officeDocument/2006/relationships/slide" Target="../slides/slide13.xml"/><Relationship Id="rId4" Type="http://schemas.openxmlformats.org/officeDocument/2006/relationships/slide" Target="../slides/slide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rookeWes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871566" y="5515444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b="1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640861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5" name="Content Placeholder 1"/>
          <p:cNvSpPr txBox="1">
            <a:spLocks/>
          </p:cNvSpPr>
          <p:nvPr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Round Same Side Corner Rectangle 12">
            <a:hlinkClick r:id="rId3" action="ppaction://hlinksldjump"/>
          </p:cNvPr>
          <p:cNvSpPr/>
          <p:nvPr userDrawn="1"/>
        </p:nvSpPr>
        <p:spPr>
          <a:xfrm>
            <a:off x="90552" y="692696"/>
            <a:ext cx="101926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18.1 - Vectors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 Same Side Corner Rectangle 13">
            <a:hlinkClick r:id="rId4" action="ppaction://hlinksldjump"/>
          </p:cNvPr>
          <p:cNvSpPr/>
          <p:nvPr userDrawn="1"/>
        </p:nvSpPr>
        <p:spPr>
          <a:xfrm>
            <a:off x="1161017" y="692696"/>
            <a:ext cx="9992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18.2 – Vector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Arithmetic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2211471" y="692696"/>
            <a:ext cx="12956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18.3 – More Vector Arithmetic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 Same Side Corner Rectangle 16">
            <a:hlinkClick r:id="rId6" action="ppaction://hlinksldjump"/>
          </p:cNvPr>
          <p:cNvSpPr/>
          <p:nvPr userDrawn="1"/>
        </p:nvSpPr>
        <p:spPr>
          <a:xfrm>
            <a:off x="3563888" y="692696"/>
            <a:ext cx="125979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18.4 - Parallel &amp; Collinear Points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 Same Side Corner Rectangle 17">
            <a:hlinkClick r:id="rId7" action="ppaction://hlinksldjump"/>
          </p:cNvPr>
          <p:cNvSpPr/>
          <p:nvPr userDrawn="1"/>
        </p:nvSpPr>
        <p:spPr>
          <a:xfrm>
            <a:off x="4868630" y="692696"/>
            <a:ext cx="200762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18.5 – Geometric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Problems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5580112" y="1225296"/>
            <a:ext cx="3200036" cy="532859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ame Side Corner Rectangle 14">
            <a:hlinkClick r:id="rId3" action="ppaction://hlinksldjump"/>
          </p:cNvPr>
          <p:cNvSpPr/>
          <p:nvPr userDrawn="1"/>
        </p:nvSpPr>
        <p:spPr>
          <a:xfrm>
            <a:off x="90552" y="692696"/>
            <a:ext cx="101926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18.1 - Vectors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4" action="ppaction://hlinksldjump"/>
          </p:cNvPr>
          <p:cNvSpPr/>
          <p:nvPr userDrawn="1"/>
        </p:nvSpPr>
        <p:spPr>
          <a:xfrm>
            <a:off x="1161017" y="692696"/>
            <a:ext cx="9992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18.2 – Vector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Arithmetic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 Same Side Corner Rectangle 19">
            <a:hlinkClick r:id="rId5" action="ppaction://hlinksldjump"/>
          </p:cNvPr>
          <p:cNvSpPr/>
          <p:nvPr userDrawn="1"/>
        </p:nvSpPr>
        <p:spPr>
          <a:xfrm>
            <a:off x="2211471" y="692696"/>
            <a:ext cx="12956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18.3 – More Vector Arithmetic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 Same Side Corner Rectangle 24">
            <a:hlinkClick r:id="rId6" action="ppaction://hlinksldjump"/>
          </p:cNvPr>
          <p:cNvSpPr/>
          <p:nvPr userDrawn="1"/>
        </p:nvSpPr>
        <p:spPr>
          <a:xfrm>
            <a:off x="3558350" y="692696"/>
            <a:ext cx="119864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18.4 - Parallel &amp; Collinear Points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 Same Side Corner Rectangle 25">
            <a:hlinkClick r:id="rId7" action="ppaction://hlinksldjump"/>
          </p:cNvPr>
          <p:cNvSpPr/>
          <p:nvPr userDrawn="1"/>
        </p:nvSpPr>
        <p:spPr>
          <a:xfrm>
            <a:off x="4808200" y="692696"/>
            <a:ext cx="200762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18.5 – Geometric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Problems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1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704856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79512" y="1142026"/>
            <a:ext cx="8712968" cy="5527334"/>
          </a:xfrm>
          <a:prstGeom prst="rect">
            <a:avLst/>
          </a:prstGeom>
          <a:solidFill>
            <a:srgbClr val="DFF9E8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Same Side Corner Rectangle 26">
            <a:hlinkClick r:id="rId3" action="ppaction://hlinksldjump"/>
          </p:cNvPr>
          <p:cNvSpPr/>
          <p:nvPr userDrawn="1"/>
        </p:nvSpPr>
        <p:spPr>
          <a:xfrm>
            <a:off x="90552" y="692696"/>
            <a:ext cx="101926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18.1 - Vectors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ound Same Side Corner Rectangle 27">
            <a:hlinkClick r:id="rId4" action="ppaction://hlinksldjump"/>
          </p:cNvPr>
          <p:cNvSpPr/>
          <p:nvPr userDrawn="1"/>
        </p:nvSpPr>
        <p:spPr>
          <a:xfrm>
            <a:off x="1161017" y="692696"/>
            <a:ext cx="9992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18.2 – Vector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Arithmetic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 Same Side Corner Rectangle 28">
            <a:hlinkClick r:id="rId5" action="ppaction://hlinksldjump"/>
          </p:cNvPr>
          <p:cNvSpPr/>
          <p:nvPr userDrawn="1"/>
        </p:nvSpPr>
        <p:spPr>
          <a:xfrm>
            <a:off x="2211471" y="692696"/>
            <a:ext cx="12956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18.3 – More Vector Arithmetic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 Same Side Corner Rectangle 31">
            <a:hlinkClick r:id="rId6" action="ppaction://hlinksldjump"/>
          </p:cNvPr>
          <p:cNvSpPr/>
          <p:nvPr userDrawn="1"/>
        </p:nvSpPr>
        <p:spPr>
          <a:xfrm>
            <a:off x="3563888" y="692696"/>
            <a:ext cx="1259791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18.4 - Parallel &amp; Collinear Points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 Same Side Corner Rectangle 32">
            <a:hlinkClick r:id="rId7" action="ppaction://hlinksldjump"/>
          </p:cNvPr>
          <p:cNvSpPr/>
          <p:nvPr userDrawn="1"/>
        </p:nvSpPr>
        <p:spPr>
          <a:xfrm>
            <a:off x="4868630" y="692696"/>
            <a:ext cx="200762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18.5 – Geometric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Problems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92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LO1 1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496" y="44624"/>
            <a:ext cx="7560840" cy="648072"/>
          </a:xfrm>
        </p:spPr>
        <p:txBody>
          <a:bodyPr rtlCol="0"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3840"/>
            <a:ext cx="1368152" cy="1002913"/>
          </a:xfrm>
          <a:prstGeom prst="rect">
            <a:avLst/>
          </a:prstGeom>
        </p:spPr>
      </p:pic>
      <p:sp>
        <p:nvSpPr>
          <p:cNvPr id="19" name="Content Placeholder 1"/>
          <p:cNvSpPr txBox="1">
            <a:spLocks/>
          </p:cNvSpPr>
          <p:nvPr userDrawn="1"/>
        </p:nvSpPr>
        <p:spPr>
          <a:xfrm>
            <a:off x="99491" y="1065699"/>
            <a:ext cx="8890554" cy="567566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109728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Snip Single Corner Rectangle 1"/>
          <p:cNvSpPr/>
          <p:nvPr userDrawn="1"/>
        </p:nvSpPr>
        <p:spPr>
          <a:xfrm>
            <a:off x="179512" y="1137707"/>
            <a:ext cx="8708456" cy="5531653"/>
          </a:xfrm>
          <a:custGeom>
            <a:avLst/>
            <a:gdLst>
              <a:gd name="connsiteX0" fmla="*/ 0 w 8696199"/>
              <a:gd name="connsiteY0" fmla="*/ 0 h 5531653"/>
              <a:gd name="connsiteX1" fmla="*/ 7774238 w 8696199"/>
              <a:gd name="connsiteY1" fmla="*/ 0 h 5531653"/>
              <a:gd name="connsiteX2" fmla="*/ 8696199 w 8696199"/>
              <a:gd name="connsiteY2" fmla="*/ 921961 h 5531653"/>
              <a:gd name="connsiteX3" fmla="*/ 8696199 w 8696199"/>
              <a:gd name="connsiteY3" fmla="*/ 5531653 h 5531653"/>
              <a:gd name="connsiteX4" fmla="*/ 0 w 8696199"/>
              <a:gd name="connsiteY4" fmla="*/ 5531653 h 5531653"/>
              <a:gd name="connsiteX5" fmla="*/ 0 w 8696199"/>
              <a:gd name="connsiteY5" fmla="*/ 0 h 5531653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696199 w 8751063"/>
              <a:gd name="connsiteY2" fmla="*/ 921961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7774238 w 8751063"/>
              <a:gd name="connsiteY1" fmla="*/ 0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51063"/>
              <a:gd name="connsiteY0" fmla="*/ 0 h 5586517"/>
              <a:gd name="connsiteX1" fmla="*/ 8743502 w 8751063"/>
              <a:gd name="connsiteY1" fmla="*/ 54864 h 5586517"/>
              <a:gd name="connsiteX2" fmla="*/ 8732775 w 8751063"/>
              <a:gd name="connsiteY2" fmla="*/ 4104073 h 5586517"/>
              <a:gd name="connsiteX3" fmla="*/ 8751063 w 8751063"/>
              <a:gd name="connsiteY3" fmla="*/ 5586517 h 5586517"/>
              <a:gd name="connsiteX4" fmla="*/ 0 w 8751063"/>
              <a:gd name="connsiteY4" fmla="*/ 5531653 h 5586517"/>
              <a:gd name="connsiteX5" fmla="*/ 0 w 8751063"/>
              <a:gd name="connsiteY5" fmla="*/ 0 h 5586517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10407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  <a:gd name="connsiteX0" fmla="*/ 0 w 8743502"/>
              <a:gd name="connsiteY0" fmla="*/ 0 h 5531653"/>
              <a:gd name="connsiteX1" fmla="*/ 8743502 w 8743502"/>
              <a:gd name="connsiteY1" fmla="*/ 54864 h 5531653"/>
              <a:gd name="connsiteX2" fmla="*/ 8732775 w 8743502"/>
              <a:gd name="connsiteY2" fmla="*/ 4652713 h 5531653"/>
              <a:gd name="connsiteX3" fmla="*/ 8147559 w 8743502"/>
              <a:gd name="connsiteY3" fmla="*/ 5513365 h 5531653"/>
              <a:gd name="connsiteX4" fmla="*/ 0 w 8743502"/>
              <a:gd name="connsiteY4" fmla="*/ 5531653 h 5531653"/>
              <a:gd name="connsiteX5" fmla="*/ 0 w 8743502"/>
              <a:gd name="connsiteY5" fmla="*/ 0 h 553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43502" h="5531653">
                <a:moveTo>
                  <a:pt x="0" y="0"/>
                </a:moveTo>
                <a:lnTo>
                  <a:pt x="8743502" y="54864"/>
                </a:lnTo>
                <a:cubicBezTo>
                  <a:pt x="8739926" y="1404600"/>
                  <a:pt x="8736351" y="3302977"/>
                  <a:pt x="8732775" y="4652713"/>
                </a:cubicBezTo>
                <a:lnTo>
                  <a:pt x="8147559" y="5513365"/>
                </a:lnTo>
                <a:lnTo>
                  <a:pt x="0" y="55316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Same Side Corner Rectangle 13">
            <a:hlinkClick r:id="rId3" action="ppaction://hlinksldjump"/>
          </p:cNvPr>
          <p:cNvSpPr/>
          <p:nvPr userDrawn="1"/>
        </p:nvSpPr>
        <p:spPr>
          <a:xfrm>
            <a:off x="90552" y="692696"/>
            <a:ext cx="1019264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18.1 - Vectors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 Same Side Corner Rectangle 14">
            <a:hlinkClick r:id="rId4" action="ppaction://hlinksldjump"/>
          </p:cNvPr>
          <p:cNvSpPr/>
          <p:nvPr userDrawn="1"/>
        </p:nvSpPr>
        <p:spPr>
          <a:xfrm>
            <a:off x="1161017" y="692696"/>
            <a:ext cx="999253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base" latinLnBrk="0" hangingPunct="1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18.2 – Vector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Arithmetic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 Same Side Corner Rectangle 15">
            <a:hlinkClick r:id="rId5" action="ppaction://hlinksldjump"/>
          </p:cNvPr>
          <p:cNvSpPr/>
          <p:nvPr userDrawn="1"/>
        </p:nvSpPr>
        <p:spPr>
          <a:xfrm>
            <a:off x="2211471" y="692696"/>
            <a:ext cx="1295678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18.3 – More Vector Arithmetic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6" action="ppaction://hlinksldjump"/>
          </p:cNvPr>
          <p:cNvSpPr/>
          <p:nvPr userDrawn="1"/>
        </p:nvSpPr>
        <p:spPr>
          <a:xfrm>
            <a:off x="3558350" y="692696"/>
            <a:ext cx="1198649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18.4 - Parallel &amp; Collinear Points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 Same Side Corner Rectangle 22">
            <a:hlinkClick r:id="rId7" action="ppaction://hlinksldjump"/>
          </p:cNvPr>
          <p:cNvSpPr/>
          <p:nvPr userDrawn="1"/>
        </p:nvSpPr>
        <p:spPr>
          <a:xfrm>
            <a:off x="4808200" y="692696"/>
            <a:ext cx="2007626" cy="357190"/>
          </a:xfrm>
          <a:prstGeom prst="round2SameRect">
            <a:avLst/>
          </a:prstGeom>
          <a:gradFill>
            <a:gsLst>
              <a:gs pos="0">
                <a:srgbClr val="6F2927"/>
              </a:gs>
              <a:gs pos="54000">
                <a:schemeClr val="accent2">
                  <a:lumMod val="75000"/>
                </a:schemeClr>
              </a:gs>
              <a:gs pos="8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18.5 – Geometric</a:t>
            </a:r>
            <a:r>
              <a:rPr lang="en-GB" sz="12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Problems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89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-13648" y="5937012"/>
            <a:ext cx="3203848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" y="5924550"/>
            <a:ext cx="2339752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949279"/>
            <a:ext cx="1913746" cy="922841"/>
          </a:xfrm>
          <a:prstGeom prst="rtTriangle">
            <a:avLst/>
          </a:prstGeom>
          <a:blipFill>
            <a:blip r:embed="rId7" cstate="email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Connector 14"/>
          <p:cNvCxnSpPr>
            <a:stCxn id="14" idx="0"/>
            <a:endCxn id="14" idx="4"/>
          </p:cNvCxnSpPr>
          <p:nvPr/>
        </p:nvCxnSpPr>
        <p:spPr>
          <a:xfrm rot="16200000" flipH="1">
            <a:off x="489410" y="5453826"/>
            <a:ext cx="922841" cy="1913746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8229600" cy="492922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1" r:id="rId2"/>
    <p:sldLayoutId id="2147483715" r:id="rId3"/>
    <p:sldLayoutId id="2147483718" r:id="rId4"/>
    <p:sldLayoutId id="2147483717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460.png"/><Relationship Id="rId18" Type="http://schemas.openxmlformats.org/officeDocument/2006/relationships/image" Target="../media/image204.png"/><Relationship Id="rId3" Type="http://schemas.openxmlformats.org/officeDocument/2006/relationships/image" Target="../media/image63.png"/><Relationship Id="rId21" Type="http://schemas.openxmlformats.org/officeDocument/2006/relationships/image" Target="../media/image320.png"/><Relationship Id="rId7" Type="http://schemas.openxmlformats.org/officeDocument/2006/relationships/image" Target="../media/image67.png"/><Relationship Id="rId17" Type="http://schemas.openxmlformats.org/officeDocument/2006/relationships/image" Target="../media/image160.png"/><Relationship Id="rId2" Type="http://schemas.openxmlformats.org/officeDocument/2006/relationships/image" Target="../media/image62.png"/><Relationship Id="rId16" Type="http://schemas.openxmlformats.org/officeDocument/2006/relationships/image" Target="../media/image59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5" Type="http://schemas.openxmlformats.org/officeDocument/2006/relationships/image" Target="../media/image850.png"/><Relationship Id="rId23" Type="http://schemas.openxmlformats.org/officeDocument/2006/relationships/image" Target="../media/image290.png"/><Relationship Id="rId10" Type="http://schemas.openxmlformats.org/officeDocument/2006/relationships/image" Target="../media/image70.png"/><Relationship Id="rId19" Type="http://schemas.openxmlformats.org/officeDocument/2006/relationships/image" Target="../media/image149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Relationship Id="rId14" Type="http://schemas.openxmlformats.org/officeDocument/2006/relationships/image" Target="../media/image71.png"/><Relationship Id="rId22" Type="http://schemas.openxmlformats.org/officeDocument/2006/relationships/image" Target="../media/image9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iDA%20-%20Unit%2002%20-%20LO1%20-%20Getting%20Organised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16632"/>
            <a:ext cx="8928992" cy="170843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09832" y="116632"/>
            <a:ext cx="6554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Mathematics (9-1) - </a:t>
            </a:r>
            <a:r>
              <a:rPr lang="en-GB" sz="36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iGCSE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2018-20</a:t>
            </a:r>
          </a:p>
          <a:p>
            <a:pPr algn="r"/>
            <a:r>
              <a:rPr lang="en-GB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Year 09</a:t>
            </a:r>
            <a:endParaRPr lang="en-GB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4" y="178371"/>
            <a:ext cx="2162168" cy="15849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970292"/>
            <a:ext cx="8784976" cy="771076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5600"/>
              </a:lnSpc>
            </a:pPr>
            <a:r>
              <a:rPr lang="en-US" sz="8800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18 </a:t>
            </a:r>
            <a:r>
              <a:rPr lang="en-US" sz="8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</a:t>
            </a:r>
            <a:r>
              <a:rPr lang="en-US" sz="8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Answers</a:t>
            </a:r>
            <a:endParaRPr lang="en-GB" sz="8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Image result for all the answer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71800" y="1916832"/>
            <a:ext cx="6264696" cy="325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18.2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Arithmetic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2926"/>
                <a:ext cx="8568952" cy="2272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320800" algn="l"/>
                    <a:tab pos="3538538" algn="l"/>
                    <a:tab pos="4165600" algn="l"/>
                    <a:tab pos="5824538" algn="l"/>
                  </a:tabLst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</a:t>
                </a:r>
                <a:endParaRPr lang="en-US" sz="3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320800" algn="l"/>
                    <a:tab pos="3538538" algn="l"/>
                    <a:tab pos="4165600" algn="l"/>
                    <a:tab pos="582453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	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2, 6</m:t>
                    </m:r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1320800" algn="l"/>
                    <a:tab pos="3538538" algn="l"/>
                    <a:tab pos="4165600" algn="l"/>
                    <a:tab pos="5824538" algn="l"/>
                  </a:tabLst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2926"/>
                <a:ext cx="8568952" cy="2272802"/>
              </a:xfrm>
              <a:prstGeom prst="rect">
                <a:avLst/>
              </a:prstGeom>
              <a:blipFill rotWithShape="0">
                <a:blip r:embed="rId4"/>
                <a:stretch>
                  <a:fillRect l="-2134" t="-4558" b="-8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3054" y="2818797"/>
            <a:ext cx="6217298" cy="37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4813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18.2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Arithmetic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5889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320800" algn="l"/>
                    <a:tab pos="3538538" algn="l"/>
                    <a:tab pos="4165600" algn="l"/>
                    <a:tab pos="5824538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320800" algn="l"/>
                    <a:tab pos="3538538" algn="l"/>
                    <a:tab pos="6180138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0.5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914400" indent="-9144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320800" algn="l"/>
                    <a:tab pos="3538538" algn="l"/>
                    <a:tab pos="6180138" algn="l"/>
                  </a:tabLst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588902"/>
              </a:xfrm>
              <a:prstGeom prst="rect">
                <a:avLst/>
              </a:prstGeom>
              <a:blipFill rotWithShape="0">
                <a:blip r:embed="rId4"/>
                <a:stretch>
                  <a:fillRect l="-2510" t="-1419" b="-2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3679" y="1196752"/>
            <a:ext cx="7974393" cy="233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284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18.2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Arithmetic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417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320800" algn="l"/>
                    <a:tab pos="3251200" algn="l"/>
                    <a:tab pos="5080000" algn="l"/>
                    <a:tab pos="6977063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Students’ drawings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320800" algn="l"/>
                    <a:tab pos="2979738" algn="l"/>
                    <a:tab pos="5029200" algn="l"/>
                    <a:tab pos="6977063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320800" algn="l"/>
                    <a:tab pos="2979738" algn="l"/>
                    <a:tab pos="5029200" algn="l"/>
                    <a:tab pos="6977063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320800" algn="l"/>
                    <a:tab pos="2979738" algn="l"/>
                    <a:tab pos="5029200" algn="l"/>
                    <a:tab pos="6977063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320800" algn="l"/>
                    <a:tab pos="2979738" algn="l"/>
                    <a:tab pos="5029200" algn="l"/>
                    <a:tab pos="6977063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   </a:t>
                </a:r>
                <a:r>
                  <a:rPr lang="en-US" sz="3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320800" algn="l"/>
                    <a:tab pos="3251200" algn="l"/>
                    <a:tab pos="5080000" algn="l"/>
                    <a:tab pos="6977063" algn="l"/>
                  </a:tabLst>
                </a:pP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Students’ own answers.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417060"/>
              </a:xfrm>
              <a:prstGeom prst="rect">
                <a:avLst/>
              </a:prstGeom>
              <a:blipFill rotWithShape="0">
                <a:blip r:embed="rId4"/>
                <a:stretch>
                  <a:fillRect l="-1920" t="-1014" r="-356" b="-3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689247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18.3 – More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Arithmetic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317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22400" algn="l"/>
                    <a:tab pos="3708400" algn="l"/>
                    <a:tab pos="5029200" algn="l"/>
                    <a:tab pos="69770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6.1</a:t>
                </a: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22400" algn="l"/>
                    <a:tab pos="3708400" algn="l"/>
                    <a:tab pos="5029200" algn="l"/>
                    <a:tab pos="6977063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22400" algn="l"/>
                    <a:tab pos="3708400" algn="l"/>
                    <a:tab pos="5029200" algn="l"/>
                    <a:tab pos="69770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𝐃𝐁</m:t>
                        </m:r>
                      </m:e>
                    </m:acc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𝐀𝐂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22400" algn="l"/>
                    <a:tab pos="3708400" algn="l"/>
                    <a:tab pos="5029200" algn="l"/>
                    <a:tab pos="69770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106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22400" algn="l"/>
                    <a:tab pos="3708400" algn="l"/>
                    <a:tab pos="5029200" algn="l"/>
                    <a:tab pos="69770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317931"/>
              </a:xfrm>
              <a:prstGeom prst="rect">
                <a:avLst/>
              </a:prstGeom>
              <a:blipFill rotWithShape="0">
                <a:blip r:embed="rId4"/>
                <a:stretch>
                  <a:fillRect l="-2560" t="-1491" b="-4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6746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18.3 – More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Arithmetic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4833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422400" algn="l"/>
                    <a:tab pos="3251200" algn="l"/>
                    <a:tab pos="59944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422400" algn="l"/>
                    <a:tab pos="3251200" algn="l"/>
                    <a:tab pos="59944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422400" algn="l"/>
                    <a:tab pos="3251200" algn="l"/>
                    <a:tab pos="59944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SR is parallel to PQ so </a:t>
                </a:r>
                <a:r>
                  <a:rPr lang="en-US" sz="4000" b="1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4000" b="1" i="1" dirty="0" smtClean="0">
                    <a:latin typeface="Cambria Math" panose="02040503050406030204" pitchFamily="18" charset="0"/>
                  </a:rPr>
                </a:br>
                <a:r>
                  <a:rPr lang="en-US" sz="4000" b="1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0" dirty="0" smtClean="0">
                            <a:latin typeface="Cambria Math" panose="02040503050406030204" pitchFamily="18" charset="0"/>
                          </a:rPr>
                          <m:t>𝐒𝐑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0" dirty="0" smtClean="0">
                            <a:latin typeface="Cambria Math" panose="02040503050406030204" pitchFamily="18" charset="0"/>
                          </a:rPr>
                          <m:t>𝐏𝐐</m:t>
                        </m:r>
                      </m:e>
                    </m:acc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b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pPr marL="744538" indent="-7445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1422400" algn="l"/>
                    <a:tab pos="3251200" algn="l"/>
                    <a:tab pos="59944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 – p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q)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4833374"/>
              </a:xfrm>
              <a:prstGeom prst="rect">
                <a:avLst/>
              </a:prstGeom>
              <a:blipFill rotWithShape="0">
                <a:blip r:embed="rId4"/>
                <a:stretch>
                  <a:fillRect l="-2276" r="-1636" b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8514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18.3 – More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Arithmetic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4353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3600" indent="-8636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490663" algn="l"/>
                    <a:tab pos="4452938" algn="l"/>
                    <a:tab pos="59944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 is the midpoint of PR</a:t>
                </a:r>
              </a:p>
              <a:p>
                <a:pPr marL="863600" indent="-8636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490663" algn="l"/>
                    <a:tab pos="4452938" algn="l"/>
                    <a:tab pos="59944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ED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is parallel to and equal to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AB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0" dirty="0" smtClean="0">
                            <a:latin typeface="Cambria Math" panose="02040503050406030204" pitchFamily="18" charset="0"/>
                          </a:rPr>
                          <m:t>𝐄𝐃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0" dirty="0" smtClean="0"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b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</a:p>
              <a:p>
                <a:pPr marL="863600" indent="-8636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490663" algn="l"/>
                    <a:tab pos="2692400" algn="l"/>
                    <a:tab pos="46228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</a:t>
                </a:r>
                <a:endParaRPr lang="en-US" sz="3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435334"/>
              </a:xfrm>
              <a:prstGeom prst="rect">
                <a:avLst/>
              </a:prstGeom>
              <a:blipFill rotWithShape="0">
                <a:blip r:embed="rId4"/>
                <a:stretch>
                  <a:fillRect l="-2134" t="-1908" b="-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670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18.3 – More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Arithmetic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31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3600" indent="-8636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490663" algn="l"/>
                    <a:tab pos="2692400" algn="l"/>
                    <a:tab pos="4622800" algn="l"/>
                    <a:tab pos="491013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b="0" i="0" dirty="0" smtClean="0">
                            <a:latin typeface="Cambria Math" panose="02040503050406030204" pitchFamily="18" charset="0"/>
                          </a:rPr>
                          <m:t>ED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b="0" i="0" dirty="0" smtClean="0">
                            <a:latin typeface="Cambria Math" panose="02040503050406030204" pitchFamily="18" charset="0"/>
                          </a:rPr>
                          <m:t>IJ</m:t>
                        </m:r>
                      </m:e>
                    </m:acc>
                  </m:oMath>
                </a14:m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3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3600" indent="-8636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490663" algn="l"/>
                    <a:tab pos="2692400" algn="l"/>
                    <a:tab pos="4622800" algn="l"/>
                    <a:tab pos="491013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863600" indent="-8636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490663" algn="l"/>
                    <a:tab pos="2692400" algn="l"/>
                    <a:tab pos="4622800" algn="l"/>
                    <a:tab pos="4910138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318828"/>
              </a:xfrm>
              <a:prstGeom prst="rect">
                <a:avLst/>
              </a:prstGeom>
              <a:blipFill rotWithShape="0">
                <a:blip r:embed="rId4"/>
                <a:stretch>
                  <a:fillRect l="-2134" t="-573" b="-1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4330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18.4 –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Vectors &amp; Collinear Points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267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90663" algn="l"/>
                    <a:tab pos="3487738" algn="l"/>
                    <a:tab pos="589280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90663" algn="l"/>
                    <a:tab pos="3487738" algn="l"/>
                    <a:tab pos="5892800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90663" algn="l"/>
                    <a:tab pos="3487738" algn="l"/>
                    <a:tab pos="5892800" algn="l"/>
                  </a:tabLst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267468"/>
              </a:xfrm>
              <a:prstGeom prst="rect">
                <a:avLst/>
              </a:prstGeom>
              <a:blipFill rotWithShape="0">
                <a:blip r:embed="rId4"/>
                <a:stretch>
                  <a:fillRect l="-2276" t="-1157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9928" y="1268760"/>
            <a:ext cx="7363174" cy="323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865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18.4 –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Vectors &amp; Collinear Points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468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490663" algn="l"/>
                    <a:tab pos="3606800" algn="l"/>
                    <a:tab pos="6451600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490663" algn="l"/>
                    <a:tab pos="3606800" algn="l"/>
                    <a:tab pos="6451600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0.5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−0.5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490663" algn="l"/>
                    <a:tab pos="3606800" algn="l"/>
                    <a:tab pos="6451600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490663" algn="l"/>
                    <a:tab pos="3606800" algn="l"/>
                    <a:tab pos="6451600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1490663" algn="l"/>
                    <a:tab pos="3606800" algn="l"/>
                    <a:tab pos="6451600" algn="l"/>
                  </a:tabLst>
                </a:pP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4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4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468741"/>
              </a:xfrm>
              <a:prstGeom prst="rect">
                <a:avLst/>
              </a:prstGeom>
              <a:blipFill rotWithShape="0">
                <a:blip r:embed="rId4"/>
                <a:stretch>
                  <a:fillRect l="-2560" t="-1449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1651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18.4 –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Vectors &amp; Collinear Points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4977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7063" indent="-6270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90663" algn="l"/>
                    <a:tab pos="3606800" algn="l"/>
                    <a:tab pos="6113463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200" b="0" i="0" dirty="0" smtClean="0">
                            <a:latin typeface="Cambria Math" panose="02040503050406030204" pitchFamily="18" charset="0"/>
                          </a:rPr>
                          <m:t>OP</m:t>
                        </m:r>
                      </m:e>
                    </m:acc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2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200" dirty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4200" b="0" i="0" dirty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200150" lvl="1" indent="-57308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490663" algn="l"/>
                    <a:tab pos="3606800" algn="l"/>
                    <a:tab pos="6113463" algn="l"/>
                  </a:tabLst>
                </a:pPr>
                <a:r>
                  <a:rPr lang="en-US" sz="4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−16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200150" lvl="1" indent="-57308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490663" algn="l"/>
                    <a:tab pos="3606800" algn="l"/>
                    <a:tab pos="6113463" algn="l"/>
                  </a:tabLst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−16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 4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so RS is parallel to PQ and is 4 times the length.</a:t>
                </a:r>
              </a:p>
              <a:p>
                <a:pPr marL="742950" indent="-57308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90663" algn="l"/>
                    <a:tab pos="3606800" algn="l"/>
                    <a:tab pos="6113463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</m:num>
                      <m:den>
                        <m: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(16, 8)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4977709"/>
              </a:xfrm>
              <a:prstGeom prst="rect">
                <a:avLst/>
              </a:prstGeom>
              <a:blipFill rotWithShape="0">
                <a:blip r:embed="rId4"/>
                <a:stretch>
                  <a:fillRect l="-2489" t="-1348" r="-782" b="-3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713677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661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4741863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2:3 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1:3 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2:1</a:t>
                </a: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4741863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LX 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LX </a:t>
                </a:r>
                <a:b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3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MX</a:t>
                </a:r>
                <a:endParaRPr lang="en-US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4741863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b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9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3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4741863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3x + 5y 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900" dirty="0">
                    <a:latin typeface="Arial" panose="020B0604020202020204" pitchFamily="34" charset="0"/>
                    <a:cs typeface="Arial" panose="020B0604020202020204" pitchFamily="34" charset="0"/>
                  </a:rPr>
                  <a:t>6x - 9 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b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10a + 4b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661358"/>
              </a:xfrm>
              <a:prstGeom prst="rect">
                <a:avLst/>
              </a:prstGeom>
              <a:blipFill rotWithShape="0">
                <a:blip r:embed="rId4"/>
                <a:stretch>
                  <a:fillRect l="-2134" t="-1830" b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94168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18.4 –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Vectors &amp; Collinear Points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612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3600" indent="-8636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490663" algn="l"/>
                    <a:tab pos="3606800" algn="l"/>
                    <a:tab pos="6113463" algn="l"/>
                  </a:tabLst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</a:p>
              <a:p>
                <a:pPr marL="863600" indent="-8636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11"/>
                  <a:tabLst>
                    <a:tab pos="1490663" algn="l"/>
                    <a:tab pos="3606800" algn="l"/>
                    <a:tab pos="6113463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:r>
                  <a:rPr lang="en-US" sz="4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OC</m:t>
                        </m:r>
                      </m:e>
                    </m:acc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parallel to</a:t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the same length, </a:t>
                </a:r>
              </a:p>
              <a:p>
                <a:pPr marL="1431925" lvl="1" indent="-5699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490663" algn="l"/>
                    <a:tab pos="3606800" algn="l"/>
                    <a:tab pos="6113463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</a:t>
                </a:r>
                <a:r>
                  <a:rPr lang="en-US" sz="4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dirty="0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parallel to, and the same length as,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b="0" i="0" dirty="0" smtClean="0">
                            <a:latin typeface="Cambria Math" panose="02040503050406030204" pitchFamily="18" charset="0"/>
                          </a:rPr>
                          <m:t>OA</m:t>
                        </m:r>
                      </m:e>
                    </m:acc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but the opposite direction, </a:t>
                </a:r>
              </a:p>
              <a:p>
                <a:pPr marL="1431925" lvl="1" indent="-56991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1490663" algn="l"/>
                    <a:tab pos="3606800" algn="l"/>
                    <a:tab pos="6113463" algn="l"/>
                  </a:tabLst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Parallelogram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612562"/>
              </a:xfrm>
              <a:prstGeom prst="rect">
                <a:avLst/>
              </a:prstGeom>
              <a:blipFill rotWithShape="0">
                <a:blip r:embed="rId4"/>
                <a:stretch>
                  <a:fillRect l="-2489" t="-1412" b="-4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10559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18.4 –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Parallel Vectors &amp; Collinear Points</a:t>
            </a:r>
            <a:endParaRPr lang="en-GB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555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1490663" algn="l"/>
                    <a:tab pos="3606800" algn="l"/>
                    <a:tab pos="6113463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258888" lvl="1" indent="-51752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606800" algn="l"/>
                    <a:tab pos="6113463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 x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 3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so the lines are parallel.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Both lines pass trough point A so A, B and C are collinear.</a:t>
                </a:r>
              </a:p>
              <a:p>
                <a:pPr marL="741363" indent="-7413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862013" algn="l"/>
                    <a:tab pos="1490663" algn="l"/>
                    <a:tab pos="3606800" algn="l"/>
                    <a:tab pos="6113463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PQ</m:t>
                        </m:r>
                      </m:e>
                    </m:ac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QR</m:t>
                        </m:r>
                      </m:e>
                    </m:ac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 2(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so the lines are parallel.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Both lines pass through point Q so P, Q, and R are collinear.</a:t>
                </a:r>
              </a:p>
              <a:p>
                <a:pPr marL="741363" indent="-7413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862013" algn="l"/>
                    <a:tab pos="1490663" algn="l"/>
                    <a:tab pos="3606800" algn="l"/>
                    <a:tab pos="6113463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Students’ own answers.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555239"/>
              </a:xfrm>
              <a:prstGeom prst="rect">
                <a:avLst/>
              </a:prstGeom>
              <a:blipFill rotWithShape="0">
                <a:blip r:embed="rId4"/>
                <a:stretch>
                  <a:fillRect l="-1636" t="-768" b="-2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71415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18.5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Geometric Problems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2305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90663" algn="l"/>
                    <a:tab pos="3606800" algn="l"/>
                    <a:tab pos="6113463" algn="l"/>
                  </a:tabLst>
                </a:pP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5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4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- 4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3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2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- 6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</a:p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35050" algn="l"/>
                    <a:tab pos="3606800" algn="l"/>
                    <a:tab pos="6113463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e>
                    </m:acc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- 6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3(3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- 2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so PR is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parallel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to PQ and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3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times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its 	length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b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P, Q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R are collinear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35050" algn="l"/>
                    <a:tab pos="2863850" algn="l"/>
                    <a:tab pos="4865688" algn="l"/>
                    <a:tab pos="669448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2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 is parallel to MN and equal to 	twice 	its length.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230534"/>
              </a:xfrm>
              <a:prstGeom prst="rect">
                <a:avLst/>
              </a:prstGeom>
              <a:blipFill rotWithShape="0">
                <a:blip r:embed="rId4"/>
                <a:stretch>
                  <a:fillRect l="-1636" t="-1515" r="-1422" b="-2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2977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18.5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Geometric Problems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591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035050" algn="l"/>
                    <a:tab pos="2863850" algn="l"/>
                    <a:tab pos="4865688" algn="l"/>
                    <a:tab pos="66944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(b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a)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(b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+ 2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035050" algn="l"/>
                    <a:tab pos="2863850" algn="l"/>
                    <a:tab pos="5659438" algn="l"/>
                    <a:tab pos="66944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(b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(b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035050" algn="l"/>
                    <a:tab pos="2863850" algn="l"/>
                    <a:tab pos="5659438" algn="l"/>
                    <a:tab pos="66944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+ 6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035050" algn="l"/>
                    <a:tab pos="2863850" algn="l"/>
                    <a:tab pos="5659438" algn="l"/>
                    <a:tab pos="66944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6b – 6a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6a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12b – 3a</a:t>
                </a:r>
              </a:p>
              <a:p>
                <a:pPr marL="1027113" lvl="1" indent="-45720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2863850" algn="l"/>
                    <a:tab pos="5659438" algn="l"/>
                    <a:tab pos="66944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EF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m:rPr>
                        <m:nor/>
                      </m:rPr>
                      <a: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m:rPr>
                        <m:nor/>
                      </m:rPr>
                      <a: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− </m:t>
                    </m:r>
                    <m:r>
                      <m:rPr>
                        <m:nor/>
                      </m:rPr>
                      <a: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a</m:t>
                    </m:r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dirty="0">
                            <a:latin typeface="Cambria Math" panose="02040503050406030204" pitchFamily="18" charset="0"/>
                          </a:rPr>
                          <m:t>EF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dirty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therefor the lines are parallel.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591915"/>
              </a:xfrm>
              <a:prstGeom prst="rect">
                <a:avLst/>
              </a:prstGeom>
              <a:blipFill rotWithShape="0">
                <a:blip r:embed="rId4"/>
                <a:stretch>
                  <a:fillRect l="-1920" r="-2063" b="-31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25102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18.5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Geometric Problems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704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5832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035050" algn="l"/>
                    <a:tab pos="2863850" algn="l"/>
                    <a:tab pos="4865688" algn="l"/>
                    <a:tab pos="6694488" algn="l"/>
                  </a:tabLst>
                </a:pP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5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(m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n)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(m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n)</a:t>
                </a:r>
                <a:b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5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b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5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5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r>
                  <a:rPr lang="en-US" sz="3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5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500" b="0" i="0" dirty="0" smtClean="0">
                            <a:latin typeface="Cambria Math" panose="02040503050406030204" pitchFamily="18" charset="0"/>
                          </a:rPr>
                          <m:t>MQ</m:t>
                        </m:r>
                      </m:e>
                    </m:acc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5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5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</a:t>
                </a: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 </a:t>
                </a:r>
                <a:r>
                  <a:rPr lang="en-US" sz="3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500" dirty="0">
                            <a:latin typeface="Cambria Math" panose="02040503050406030204" pitchFamily="18" charset="0"/>
                          </a:rPr>
                          <m:t>MQ</m:t>
                        </m:r>
                      </m:e>
                    </m:acc>
                  </m:oMath>
                </a14:m>
                <a:r>
                  <a:rPr lang="en-US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5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500" dirty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3500" b="0" i="0" dirty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therefor the lines are parallel, Both lines pass through point M, so MQR is a straight line.</a:t>
                </a:r>
                <a:b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US" sz="3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MR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35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MQ</m:t>
                        </m:r>
                      </m:den>
                    </m:f>
                  </m:oMath>
                </a14:m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4 </a:t>
                </a:r>
                <a:endParaRPr lang="en-US" sz="3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583260"/>
              </a:xfrm>
              <a:prstGeom prst="rect">
                <a:avLst/>
              </a:prstGeom>
              <a:blipFill rotWithShape="0">
                <a:blip r:embed="rId4"/>
                <a:stretch>
                  <a:fillRect l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4377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18.5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 Geometric Problems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335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3750" indent="-7937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1035050" algn="l"/>
                    <a:tab pos="2863850" algn="l"/>
                    <a:tab pos="5710238" algn="l"/>
                    <a:tab pos="6694488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	</a:t>
                </a:r>
                <a:b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4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+ 2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311275" lvl="1" indent="-51752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1035050" algn="l"/>
                    <a:tab pos="2863850" algn="l"/>
                    <a:tab pos="5710238" algn="l"/>
                    <a:tab pos="66944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OS</m:t>
                        </m:r>
                      </m:e>
                    </m:acc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(4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+ 2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 S is the midpoint of OT.</a:t>
                </a:r>
              </a:p>
              <a:p>
                <a:pPr marL="1311275" lvl="1" indent="-51752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4"/>
                  <a:tabLst>
                    <a:tab pos="1035050" algn="l"/>
                    <a:tab pos="2863850" algn="l"/>
                    <a:tab pos="5710238" algn="l"/>
                    <a:tab pos="66944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QR</m:t>
                        </m:r>
                      </m:e>
                    </m:acc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3a – 2b =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18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−24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</a:t>
                </a:r>
                <a:b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QR is 30</a:t>
                </a:r>
                <a:endParaRPr lang="en-US" sz="4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335500"/>
              </a:xfrm>
              <a:prstGeom prst="rect">
                <a:avLst/>
              </a:prstGeom>
              <a:blipFill rotWithShape="0">
                <a:blip r:embed="rId4"/>
                <a:stretch>
                  <a:fillRect l="-2916" t="-2743" r="-498" b="-6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89136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Problem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4657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657600" algn="l"/>
                    <a:tab pos="5710238" algn="l"/>
                    <a:tab pos="669448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	</a:t>
                </a:r>
              </a:p>
              <a:p>
                <a:pPr marL="1200150" lvl="1" indent="-5095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657600" algn="l"/>
                    <a:tab pos="5710238" algn="l"/>
                    <a:tab pos="6694488" algn="l"/>
                  </a:tabLst>
                </a:pPr>
                <a:r>
                  <a:rPr lang="en-US" sz="3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–</a:t>
                </a:r>
                <a:r>
                  <a:rPr lang="en-US" sz="3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00150" lvl="1" indent="-5095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657600" algn="l"/>
                    <a:tab pos="5710238" algn="l"/>
                    <a:tab pos="6694488" algn="l"/>
                  </a:tabLst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XY are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as one is a multiple of the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other.</a:t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is four times the length of XY.</a:t>
                </a:r>
              </a:p>
              <a:p>
                <a:pPr marL="690563" indent="-6905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657600" algn="l"/>
                    <a:tab pos="5710238" algn="l"/>
                    <a:tab pos="6694488" algn="l"/>
                  </a:tabLst>
                </a:pP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Anna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is correct (AB, AC, AD,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BA,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BC, BD,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CA,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CB, CD, 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DA,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DB, DC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4657493"/>
              </a:xfrm>
              <a:prstGeom prst="rect">
                <a:avLst/>
              </a:prstGeom>
              <a:blipFill rotWithShape="0">
                <a:blip r:embed="rId4"/>
                <a:stretch>
                  <a:fillRect l="-2134" t="-2225" r="-996" b="-4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49891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Problem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24474"/>
            <a:ext cx="856895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3657600" algn="l"/>
                <a:tab pos="5710238" algn="l"/>
                <a:tab pos="669448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data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gives the graph </a:t>
            </a:r>
            <a:r>
              <a:rPr lang="en-US" sz="3400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= -0.01 +18,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shows the temperature at 2500m is -7°C</a:t>
            </a:r>
          </a:p>
          <a:p>
            <a:pPr marL="569913" indent="-569913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3657600" algn="l"/>
                <a:tab pos="5710238" algn="l"/>
                <a:tab pos="669448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spaniel walker takes 6.75 minutes; the Labrador walker takes 5.88 minutes. The Labrador makes it to the opposite corner of the park first.</a:t>
            </a:r>
          </a:p>
          <a:p>
            <a:pPr marL="569913" indent="-569913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3"/>
              <a:tabLst>
                <a:tab pos="3657600" algn="l"/>
                <a:tab pos="5710238" algn="l"/>
                <a:tab pos="6694488" algn="l"/>
              </a:tabLst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Alexandra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is correct: 0.496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2.6</a:t>
            </a:r>
            <a:r>
              <a:rPr lang="en-US" sz="3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= 8.7176, i.e. 8 litres 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718ml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(to the nearest ml)</a:t>
            </a:r>
          </a:p>
        </p:txBody>
      </p:sp>
    </p:spTree>
    <p:extLst>
      <p:ext uri="{BB962C8B-B14F-4D97-AF65-F5344CB8AC3E}">
        <p14:creationId xmlns:p14="http://schemas.microsoft.com/office/powerpoint/2010/main" val="39949962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Problem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4974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0563" indent="-6905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657600" algn="l"/>
                    <a:tab pos="5710238" algn="l"/>
                    <a:tab pos="6694488" algn="l"/>
                  </a:tabLst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Anthony earns the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biggest annual salary.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Ross earns £28000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Antony earns £30000. </a:t>
                </a:r>
              </a:p>
              <a:p>
                <a:pPr marL="690563" indent="-6905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3657600" algn="l"/>
                    <a:tab pos="5710238" algn="l"/>
                    <a:tab pos="6694488" algn="l"/>
                  </a:tabLst>
                </a:pPr>
                <a:r>
                  <a:rPr lang="en-US" sz="4200" dirty="0" smtClean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15 </m:t>
                        </m:r>
                        <m:r>
                          <m:rPr>
                            <m:sty m:val="p"/>
                          </m:rP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18000</m:t>
                        </m:r>
                      </m:num>
                      <m:den>
                        <m:r>
                          <a:rPr lang="en-US" sz="42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620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10800,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42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24.8.</a:t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Hence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owner must employ at least 25 apple pickers.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4974503"/>
              </a:xfrm>
              <a:prstGeom prst="rect">
                <a:avLst/>
              </a:prstGeom>
              <a:blipFill rotWithShape="0">
                <a:blip r:embed="rId4"/>
                <a:stretch>
                  <a:fillRect l="-2489" t="-2574" b="-4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52449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3197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657600" algn="l"/>
                    <a:tab pos="5710238" algn="l"/>
                    <a:tab pos="6694488" algn="l"/>
                  </a:tabLst>
                </a:pPr>
                <a:r>
                  <a:rPr lang="en-US" sz="4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657600" algn="l"/>
                    <a:tab pos="5710238" algn="l"/>
                    <a:tab pos="6694488" algn="l"/>
                  </a:tabLst>
                </a:pP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(3, 7)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657600" algn="l"/>
                    <a:tab pos="5710238" algn="l"/>
                    <a:tab pos="6694488" algn="l"/>
                  </a:tabLst>
                </a:pPr>
                <a:r>
                  <a:rPr lang="en-US" sz="440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endParaRPr lang="en-US" sz="42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657600" algn="l"/>
                    <a:tab pos="5710238" algn="l"/>
                    <a:tab pos="6694488" algn="l"/>
                  </a:tabLst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3197607"/>
              </a:xfrm>
              <a:prstGeom prst="rect">
                <a:avLst/>
              </a:prstGeom>
              <a:blipFill rotWithShape="0">
                <a:blip r:embed="rId4"/>
                <a:stretch>
                  <a:fillRect l="-2560" t="-2481" b="-7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1919" y="3802390"/>
            <a:ext cx="7662149" cy="267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7877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indent="-6937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4741863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93738" indent="-6937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5"/>
              <a:tabLst>
                <a:tab pos="1201738" algn="l"/>
                <a:tab pos="4741863" algn="l"/>
              </a:tabLst>
            </a:pP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7.62 (3 </a:t>
            </a:r>
            <a:r>
              <a:rPr lang="en-US" sz="3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s.f.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870" y="1994272"/>
            <a:ext cx="8492377" cy="35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5337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3122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3363913" algn="l"/>
                    <a:tab pos="5710238" algn="l"/>
                    <a:tab pos="6694488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3363913" algn="l"/>
                    <a:tab pos="5710238" algn="l"/>
                    <a:tab pos="6694488" algn="l"/>
                  </a:tabLst>
                </a:pPr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440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3363913" algn="l"/>
                    <a:tab pos="5710238" algn="l"/>
                    <a:tab pos="6694488" algn="l"/>
                  </a:tabLst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3363913" algn="l"/>
                    <a:tab pos="5710238" algn="l"/>
                    <a:tab pos="6694488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3a – 3b;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	</a:t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3a + 3b</a:t>
                </a: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3363913" algn="l"/>
                    <a:tab pos="5710238" algn="l"/>
                    <a:tab pos="6694488" algn="l"/>
                  </a:tabLst>
                </a:pPr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312288"/>
              </a:xfrm>
              <a:prstGeom prst="rect">
                <a:avLst/>
              </a:prstGeom>
              <a:blipFill rotWithShape="0">
                <a:blip r:embed="rId4"/>
                <a:stretch>
                  <a:fillRect l="-2560" t="-1493" b="-2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5398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033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66788" indent="-9667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363913" algn="l"/>
                    <a:tab pos="5710238" algn="l"/>
                    <a:tab pos="6694488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4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1604963" lvl="1" indent="-63817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363913" algn="l"/>
                    <a:tab pos="5710238" algn="l"/>
                    <a:tab pos="66944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so A, B and C are collinear.</a:t>
                </a:r>
              </a:p>
              <a:p>
                <a:pPr marL="966788" indent="-9667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3363913" algn="l"/>
                    <a:tab pos="5710238" algn="l"/>
                    <a:tab pos="6694488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44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</a:p>
              <a:p>
                <a:pPr marL="1604963" lvl="1" indent="-63817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363913" algn="l"/>
                    <a:tab pos="5710238" algn="l"/>
                    <a:tab pos="66944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CA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latin typeface="Cambria Math" panose="02040503050406030204" pitchFamily="18" charset="0"/>
                          </a:rPr>
                          <m:t>MN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so the lines are parallel.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033044"/>
              </a:xfrm>
              <a:prstGeom prst="rect">
                <a:avLst/>
              </a:prstGeom>
              <a:blipFill rotWithShape="0">
                <a:blip r:embed="rId4"/>
                <a:stretch>
                  <a:fillRect l="-2560" t="-1576" r="-4481" b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58171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 Up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1952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66788" indent="-9667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3"/>
                  <a:tabLst>
                    <a:tab pos="3363913" algn="l"/>
                    <a:tab pos="5710238" algn="l"/>
                    <a:tab pos="6694488" algn="l"/>
                  </a:tabLst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From 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Pythagoras'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theorem:</a:t>
                </a:r>
                <a:b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2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42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2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42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200" dirty="0" smtClean="0">
                    <a:latin typeface="Arial" panose="020B0604020202020204" pitchFamily="34" charset="0"/>
                  </a:rPr>
                  <a:t/>
                </a:r>
                <a:br>
                  <a:rPr lang="en-US" sz="4200" dirty="0" smtClean="0">
                    <a:latin typeface="Arial" panose="020B0604020202020204" pitchFamily="34" charset="0"/>
                  </a:rPr>
                </a:br>
                <a:endParaRPr lang="en-US" sz="4200" baseline="30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1952201"/>
              </a:xfrm>
              <a:prstGeom prst="rect">
                <a:avLst/>
              </a:prstGeom>
              <a:blipFill rotWithShape="0">
                <a:blip r:embed="rId4"/>
                <a:stretch>
                  <a:fillRect l="-2489" t="-6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717" y="2996952"/>
            <a:ext cx="8540558" cy="253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475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1692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363913" algn="l"/>
                    <a:tab pos="6176963" algn="l"/>
                  </a:tabLst>
                </a:pP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5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5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914400" indent="-91440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363913" algn="l"/>
                    <a:tab pos="6176963" algn="l"/>
                  </a:tabLst>
                </a:pP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5400" b="0" i="0" dirty="0" smtClean="0">
                            <a:latin typeface="Cambria Math" panose="02040503050406030204" pitchFamily="18" charset="0"/>
                          </a:rPr>
                          <m:t>OB</m:t>
                        </m:r>
                      </m:e>
                    </m:acc>
                  </m:oMath>
                </a14:m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914400" indent="-91440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363913" algn="l"/>
                    <a:tab pos="6176963" algn="l"/>
                  </a:tabLst>
                </a:pP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(3, 8)</a:t>
                </a:r>
              </a:p>
              <a:p>
                <a:pPr marL="914400" indent="-91440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3363913" algn="l"/>
                    <a:tab pos="6176963" algn="l"/>
                  </a:tabLst>
                </a:pP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169236"/>
              </a:xfrm>
              <a:prstGeom prst="rect">
                <a:avLst/>
              </a:prstGeom>
              <a:blipFill rotWithShape="0">
                <a:blip r:embed="rId4"/>
                <a:stretch>
                  <a:fillRect l="-3414" t="-2005" b="-4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09042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24474"/>
                <a:ext cx="8568952" cy="5530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3363913" algn="l"/>
                    <a:tab pos="61769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914400" indent="-91440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3363913" algn="l"/>
                    <a:tab pos="6176963" algn="l"/>
                  </a:tabLst>
                </a:pP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5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106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130</m:t>
                        </m:r>
                      </m:e>
                    </m:rad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24474"/>
                <a:ext cx="8568952" cy="5530938"/>
              </a:xfrm>
              <a:prstGeom prst="rect">
                <a:avLst/>
              </a:prstGeom>
              <a:blipFill rotWithShape="0">
                <a:blip r:embed="rId4"/>
                <a:stretch>
                  <a:fillRect l="-2560" t="-1213" b="-4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1639" y="1287773"/>
            <a:ext cx="2938393" cy="380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8384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24474"/>
            <a:ext cx="85689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tabLst>
                <a:tab pos="3363913" algn="l"/>
                <a:tab pos="6176963" algn="l"/>
              </a:tabLst>
            </a:pPr>
            <a:r>
              <a:rPr lang="en-US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 Arithmetic</a:t>
            </a:r>
          </a:p>
          <a:p>
            <a:pPr marL="914400" indent="-914400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3363913" algn="l"/>
                <a:tab pos="6176963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91" y="2665666"/>
            <a:ext cx="8636589" cy="313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467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2447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spcAft>
                <a:spcPts val="600"/>
              </a:spcAft>
              <a:buClr>
                <a:srgbClr val="C00000"/>
              </a:buClr>
              <a:buFont typeface="+mj-lt"/>
              <a:buAutoNum type="arabicPeriod" startAt="2"/>
              <a:tabLst>
                <a:tab pos="3363913" algn="l"/>
                <a:tab pos="6176963" algn="l"/>
              </a:tabLst>
            </a:pP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251" y="1207711"/>
            <a:ext cx="7963030" cy="53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098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5765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363913" algn="l"/>
                    <a:tab pos="6176963" algn="l"/>
                  </a:tabLst>
                </a:pP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b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6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40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4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576527"/>
              </a:xfrm>
              <a:prstGeom prst="rect">
                <a:avLst/>
              </a:prstGeom>
              <a:blipFill rotWithShape="0">
                <a:blip r:embed="rId4"/>
                <a:stretch>
                  <a:fillRect l="-2232" t="-1969" b="-2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0463" y="1169155"/>
            <a:ext cx="7436825" cy="371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1980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6849"/>
                <a:ext cx="8568952" cy="4797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62013" indent="-8620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3363913" algn="l"/>
                    <a:tab pos="6176963" algn="l"/>
                  </a:tabLst>
                </a:pPr>
                <a:r>
                  <a:rPr lang="en-US" sz="6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6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6100" dirty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6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1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6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61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6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1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6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6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1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6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61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2013" indent="-8620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3363913" algn="l"/>
                    <a:tab pos="6176963" algn="l"/>
                  </a:tabLst>
                </a:pPr>
                <a:r>
                  <a:rPr lang="en-US" sz="6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6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100" dirty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61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6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1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6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61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61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1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6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61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6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61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62013" indent="-8620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3363913" algn="l"/>
                    <a:tab pos="6176963" algn="l"/>
                  </a:tabLst>
                </a:pPr>
                <a:r>
                  <a:rPr lang="en-US" sz="61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61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61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61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6849"/>
                <a:ext cx="8568952" cy="4797917"/>
              </a:xfrm>
              <a:prstGeom prst="rect">
                <a:avLst/>
              </a:prstGeom>
              <a:blipFill rotWithShape="0">
                <a:blip r:embed="rId4"/>
                <a:stretch>
                  <a:fillRect l="-3983" t="-2033" r="-2703" b="-5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9030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6849"/>
                <a:ext cx="8568952" cy="5418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tabLst>
                    <a:tab pos="2743200" algn="l"/>
                    <a:tab pos="5538788" algn="l"/>
                  </a:tabLst>
                </a:pPr>
                <a:r>
                  <a:rPr lang="en-US" sz="34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Geometric Problems</a:t>
                </a:r>
              </a:p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  <a:tab pos="5538788" algn="l"/>
                  </a:tabLst>
                </a:pP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 lines of the same length have the same column vector.</a:t>
                </a:r>
              </a:p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  <a:tab pos="5538788" algn="l"/>
                  </a:tabLst>
                </a:pP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2(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); 3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+ 3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2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2743200" algn="l"/>
                    <a:tab pos="5538788" algn="l"/>
                  </a:tabLst>
                </a:pP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035050" algn="l"/>
                    <a:tab pos="2743200" algn="l"/>
                    <a:tab pos="5538788" algn="l"/>
                  </a:tabLst>
                </a:pPr>
                <a:r>
                  <a:rPr lang="en-US" sz="34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4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dirty="0">
                            <a:latin typeface="Cambria Math" panose="02040503050406030204" pitchFamily="18" charset="0"/>
                          </a:rPr>
                          <m:t>CD</m:t>
                        </m:r>
                      </m:e>
                    </m:acc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dirty="0">
                            <a:latin typeface="Cambria Math" panose="02040503050406030204" pitchFamily="18" charset="0"/>
                          </a:rPr>
                          <m:t>CD</m:t>
                        </m:r>
                      </m:e>
                    </m:acc>
                  </m:oMath>
                </a14:m>
                <a:r>
                  <a:rPr lang="en-US" sz="3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4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dirty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2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4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dirty="0" smtClean="0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dirty="0" smtClean="0">
                            <a:latin typeface="Cambria Math" panose="02040503050406030204" pitchFamily="18" charset="0"/>
                          </a:rPr>
                          <m:t>BA</m:t>
                        </m:r>
                      </m:e>
                    </m:acc>
                  </m:oMath>
                </a14:m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dirty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40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400" b="0" i="0" dirty="0" smtClean="0">
                            <a:latin typeface="Cambria Math" panose="02040503050406030204" pitchFamily="18" charset="0"/>
                          </a:rPr>
                          <m:t>DC</m:t>
                        </m:r>
                      </m:e>
                    </m:acc>
                  </m:oMath>
                </a14:m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-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= 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6849"/>
                <a:ext cx="8568952" cy="5418343"/>
              </a:xfrm>
              <a:prstGeom prst="rect">
                <a:avLst/>
              </a:prstGeom>
              <a:blipFill rotWithShape="0">
                <a:blip r:embed="rId4"/>
                <a:stretch>
                  <a:fillRect l="-1991" t="-1575" b="-2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6393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18 -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Prior knowledge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196752"/>
            <a:ext cx="856895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201738" algn="l"/>
                <a:tab pos="4741863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93738" indent="-693738">
              <a:spcAft>
                <a:spcPts val="0"/>
              </a:spcAft>
              <a:buClr>
                <a:srgbClr val="C00000"/>
              </a:buClr>
              <a:buFont typeface="+mj-lt"/>
              <a:buAutoNum type="arabicPeriod" startAt="7"/>
              <a:tabLst>
                <a:tab pos="1201738" algn="l"/>
                <a:tab pos="4741863" algn="l"/>
              </a:tabLst>
            </a:pP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9.59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9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3900" dirty="0" smtClean="0">
                <a:latin typeface="Arial" panose="020B0604020202020204" pitchFamily="34" charset="0"/>
                <a:cs typeface="Arial" panose="020B0604020202020204" pitchFamily="34" charset="0"/>
              </a:rPr>
              <a:t> 9.59</a:t>
            </a:r>
            <a:r>
              <a:rPr lang="en-US" sz="3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1239201"/>
            <a:ext cx="6688308" cy="471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9725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705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6849"/>
                <a:ext cx="8568952" cy="5296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5"/>
                  <a:tabLst>
                    <a:tab pos="966788" algn="l"/>
                    <a:tab pos="2743200" algn="l"/>
                    <a:tab pos="5538788" algn="l"/>
                  </a:tabLst>
                </a:pPr>
                <a:r>
                  <a:rPr lang="en-US" sz="32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200" dirty="0" smtClean="0"/>
                  <a:t> 		</a:t>
                </a:r>
                <a:r>
                  <a:rPr lang="en-US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27113" lvl="1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6788" algn="l"/>
                    <a:tab pos="2743200" algn="l"/>
                    <a:tab pos="55387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AC</m:t>
                        </m:r>
                      </m:e>
                    </m:acc>
                  </m:oMath>
                </a14:m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+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 panose="02040503050406030204" pitchFamily="18" charset="0"/>
                          </a:rPr>
                          <m:t>DB</m:t>
                        </m:r>
                      </m:e>
                    </m:acc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+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) =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b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AC is parallel to DB and they are equal in length</a:t>
                </a:r>
                <a:endPara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6849"/>
                <a:ext cx="8568952" cy="5296322"/>
              </a:xfrm>
              <a:prstGeom prst="rect">
                <a:avLst/>
              </a:prstGeom>
              <a:blipFill rotWithShape="0">
                <a:blip r:embed="rId4"/>
                <a:stretch>
                  <a:fillRect l="-1636" t="-806" r="-2560" b="-2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648" y="1268760"/>
            <a:ext cx="2972163" cy="33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56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6849"/>
                <a:ext cx="8568952" cy="5718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69913" indent="-5699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966788" algn="l"/>
                    <a:tab pos="2743200" algn="l"/>
                    <a:tab pos="5538788" algn="l"/>
                  </a:tabLst>
                </a:pPr>
                <a:r>
                  <a:rPr lang="en-US" sz="27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2700" dirty="0" smtClean="0"/>
                  <a:t>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</a:p>
              <a:p>
                <a:pPr marL="1027113" lvl="1" indent="-5095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3"/>
                  <a:tabLst>
                    <a:tab pos="966788" algn="l"/>
                    <a:tab pos="2743200" algn="l"/>
                    <a:tab pos="55387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700" i="0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7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7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sz="2700" i="0" dirty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Both are multiples of the same vector and so are parallel. They both pass through B, so they are collinear.</a:t>
                </a:r>
              </a:p>
              <a:p>
                <a:pPr marL="569913" indent="-5095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966788" algn="l"/>
                    <a:tab pos="3036888" algn="l"/>
                    <a:tab pos="5538788" algn="l"/>
                  </a:tabLst>
                </a:pP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27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569913" indent="-5095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6"/>
                  <a:tabLst>
                    <a:tab pos="966788" algn="l"/>
                    <a:tab pos="2743200" algn="l"/>
                    <a:tab pos="5538788" algn="l"/>
                  </a:tabLst>
                </a:pPr>
                <a:r>
                  <a:rPr lang="en-US" sz="27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700" i="0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700" b="0" i="0" dirty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700" i="0" dirty="0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a:rPr lang="en-US" sz="2700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031875" lvl="1" indent="-4619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966788" algn="l"/>
                    <a:tab pos="2743200" algn="l"/>
                    <a:tab pos="55387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700" b="0" i="0" dirty="0" smtClean="0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=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= 3(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7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7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). Both are multiples of the same vector and so are parallel.</a:t>
                </a:r>
              </a:p>
              <a:p>
                <a:pPr marL="1031875" lvl="1" indent="-4619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966788" algn="l"/>
                    <a:tab pos="2743200" algn="l"/>
                    <a:tab pos="55387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700" i="0" dirty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700" i="0" dirty="0">
                            <a:latin typeface="Cambria Math" panose="02040503050406030204" pitchFamily="18" charset="0"/>
                          </a:rPr>
                          <m:t>BC</m:t>
                        </m:r>
                      </m:e>
                    </m:acc>
                  </m:oMath>
                </a14:m>
                <a:r>
                  <a:rPr lang="en-US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both pass through point B, So ABC is a </a:t>
                </a:r>
                <a:r>
                  <a:rPr lang="en-US" sz="27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straight</a:t>
                </a:r>
                <a:r>
                  <a:rPr lang="en-US" sz="27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line and A, B, and C are collinear.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6849"/>
                <a:ext cx="8568952" cy="5718681"/>
              </a:xfrm>
              <a:prstGeom prst="rect">
                <a:avLst/>
              </a:prstGeom>
              <a:blipFill rotWithShape="0">
                <a:blip r:embed="rId4"/>
                <a:stretch>
                  <a:fillRect l="-1209" t="-426" r="-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6515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6849"/>
                <a:ext cx="8568952" cy="5350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58888" algn="l"/>
                    <a:tab pos="2743200" algn="l"/>
                    <a:tab pos="553878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1208088" lvl="1" indent="-46672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6"/>
                  <a:tabLst>
                    <a:tab pos="1258888" algn="l"/>
                    <a:tab pos="2743200" algn="l"/>
                    <a:tab pos="5538788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OB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CD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are both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are multiples of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so are parallel.</a:t>
                </a:r>
              </a:p>
              <a:p>
                <a:pPr marL="741363" indent="-7413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9"/>
                  <a:tabLst>
                    <a:tab pos="1258888" algn="l"/>
                    <a:tab pos="3778250" algn="l"/>
                    <a:tab pos="6348413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AB; BP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6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iii.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iv.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</a:t>
                </a:r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36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6849"/>
                <a:ext cx="8568952" cy="5350439"/>
              </a:xfrm>
              <a:prstGeom prst="rect">
                <a:avLst/>
              </a:prstGeom>
              <a:blipFill rotWithShape="0">
                <a:blip r:embed="rId4"/>
                <a:stretch>
                  <a:fillRect l="-1920" b="-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8626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36849"/>
            <a:ext cx="8568952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69913" indent="-569913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2622550" algn="l"/>
                <a:tab pos="4745038" algn="l"/>
                <a:tab pos="6624638" algn="l"/>
              </a:tabLst>
            </a:pP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4000" dirty="0" smtClean="0">
                <a:solidFill>
                  <a:srgbClr val="C00000"/>
                </a:solidFill>
              </a:rPr>
              <a:t/>
            </a:r>
            <a:br>
              <a:rPr lang="en-US" sz="4000" dirty="0" smtClean="0">
                <a:solidFill>
                  <a:srgbClr val="C00000"/>
                </a:solidFill>
              </a:rPr>
            </a:br>
            <a:r>
              <a:rPr lang="en-US" sz="6000" dirty="0" smtClean="0">
                <a:solidFill>
                  <a:srgbClr val="C00000"/>
                </a:solidFill>
              </a:rPr>
              <a:t/>
            </a:r>
            <a:br>
              <a:rPr lang="en-US" sz="6000" dirty="0" smtClean="0">
                <a:solidFill>
                  <a:srgbClr val="C00000"/>
                </a:solidFill>
              </a:rPr>
            </a:br>
            <a:endParaRPr lang="en-US" sz="4000" dirty="0" smtClean="0">
              <a:solidFill>
                <a:srgbClr val="C00000"/>
              </a:solidFill>
            </a:endParaRPr>
          </a:p>
          <a:p>
            <a:pPr marL="569913" indent="-569913"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  <a:tabLst>
                <a:tab pos="2622550" algn="l"/>
                <a:tab pos="4745038" algn="l"/>
                <a:tab pos="6624638" algn="l"/>
              </a:tabLst>
            </a:pPr>
            <a:r>
              <a:rPr lang="en-US" sz="4000" dirty="0" smtClean="0">
                <a:solidFill>
                  <a:srgbClr val="C00000"/>
                </a:solidFill>
              </a:rPr>
              <a:t>a.</a:t>
            </a:r>
            <a:r>
              <a:rPr lang="en-US" sz="4000" dirty="0" smtClean="0"/>
              <a:t> 2b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2a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-a</a:t>
            </a:r>
            <a:b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 smtClean="0">
                <a:solidFill>
                  <a:srgbClr val="C00000"/>
                </a:solidFill>
              </a:rPr>
              <a:t>e.</a:t>
            </a:r>
            <a:r>
              <a:rPr lang="en-US" sz="4000" dirty="0" smtClean="0"/>
              <a:t> b -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-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- 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b + a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026" y="1282037"/>
            <a:ext cx="7415876" cy="39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794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6849"/>
                <a:ext cx="8568952" cy="5237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363913" algn="l"/>
                    <a:tab pos="6280150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4800" dirty="0" smtClean="0"/>
                  <a:t> (4, 5)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(5, 0)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363913" algn="l"/>
                    <a:tab pos="6280150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</a:rPr>
                  <a:t>a.</a:t>
                </a:r>
                <a:r>
                  <a:rPr lang="en-US" sz="4800" dirty="0" smtClean="0"/>
                  <a:t>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) 	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29</m:t>
                        </m:r>
                      </m:e>
                    </m:rad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363913" algn="l"/>
                    <a:tab pos="6280150" algn="l"/>
                  </a:tabLst>
                </a:pPr>
                <a:r>
                  <a:rPr lang="en-US" sz="4800" dirty="0">
                    <a:solidFill>
                      <a:srgbClr val="C00000"/>
                    </a:solidFill>
                  </a:rPr>
                  <a:t>a.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b – a	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/>
                  <a:t>(a + 2b)</a:t>
                </a:r>
              </a:p>
              <a:p>
                <a:pPr marL="742950" indent="-74295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3"/>
                  <a:tabLst>
                    <a:tab pos="3363913" algn="l"/>
                    <a:tab pos="6280150" algn="l"/>
                  </a:tabLst>
                </a:pPr>
                <a:r>
                  <a:rPr lang="en-US" sz="4800" dirty="0">
                    <a:solidFill>
                      <a:srgbClr val="C00000"/>
                    </a:solidFill>
                  </a:rPr>
                  <a:t>a.</a:t>
                </a:r>
                <a:r>
                  <a:rPr lang="en-US" sz="4800" dirty="0"/>
                  <a:t> </a:t>
                </a:r>
                <a:r>
                  <a:rPr lang="en-US" sz="4800" dirty="0" smtClean="0"/>
                  <a:t>2a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 smtClean="0"/>
                  <a:t>(3a </a:t>
                </a:r>
                <a:r>
                  <a:rPr lang="en-US" sz="4800" dirty="0"/>
                  <a:t>+ </a:t>
                </a:r>
                <a:r>
                  <a:rPr lang="en-US" sz="4800" dirty="0" smtClean="0"/>
                  <a:t>c)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48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+ c</a:t>
                </a:r>
                <a:r>
                  <a:rPr lang="en-US" sz="4800" dirty="0"/>
                  <a:t>	</a:t>
                </a:r>
                <a:r>
                  <a:rPr lang="en-US" sz="4800" dirty="0" smtClean="0">
                    <a:solidFill>
                      <a:srgbClr val="C00000"/>
                    </a:solidFill>
                  </a:rPr>
                  <a:t>d.</a:t>
                </a: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800" dirty="0" smtClean="0"/>
                  <a:t>(4a </a:t>
                </a:r>
                <a:r>
                  <a:rPr lang="en-US" sz="4800" dirty="0"/>
                  <a:t>+ </a:t>
                </a:r>
                <a:r>
                  <a:rPr lang="en-US" sz="4800" dirty="0" smtClean="0"/>
                  <a:t>5c</a:t>
                </a:r>
                <a:r>
                  <a:rPr lang="en-US" sz="4800" dirty="0"/>
                  <a:t>)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6849"/>
                <a:ext cx="8568952" cy="5237588"/>
              </a:xfrm>
              <a:prstGeom prst="rect">
                <a:avLst/>
              </a:prstGeom>
              <a:blipFill rotWithShape="0">
                <a:blip r:embed="rId4"/>
                <a:stretch>
                  <a:fillRect l="-2916" t="-1630" r="-2845" b="-1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681093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6849"/>
                <a:ext cx="8568952" cy="5342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3363913" algn="l"/>
                    <a:tab pos="6280150" algn="l"/>
                  </a:tabLst>
                </a:pPr>
                <a:r>
                  <a:rPr lang="en-US" sz="2900" dirty="0" smtClean="0">
                    <a:solidFill>
                      <a:srgbClr val="C00000"/>
                    </a:solidFill>
                  </a:rPr>
                  <a:t>a. </a:t>
                </a:r>
                <a:r>
                  <a:rPr lang="en-US" sz="29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.</a:t>
                </a:r>
                <a:r>
                  <a:rPr lang="en-US" sz="2900" dirty="0" smtClean="0"/>
                  <a:t> 2j	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ii.</a:t>
                </a:r>
                <a:r>
                  <a:rPr lang="en-US" sz="2900" dirty="0" smtClean="0"/>
                  <a:t> j – k	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iii.</a:t>
                </a:r>
                <a:r>
                  <a:rPr lang="en-US" sz="2900" dirty="0" smtClean="0"/>
                  <a:t> –k - j</a:t>
                </a:r>
                <a:br>
                  <a:rPr lang="en-US" sz="2900" dirty="0" smtClean="0"/>
                </a:br>
                <a:r>
                  <a:rPr lang="en-US" sz="2900" dirty="0" smtClean="0">
                    <a:solidFill>
                      <a:srgbClr val="C00000"/>
                    </a:solidFill>
                  </a:rPr>
                  <a:t>b. </a:t>
                </a:r>
                <a:r>
                  <a:rPr lang="en-US" sz="29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.</a:t>
                </a:r>
                <a:r>
                  <a:rPr lang="en-US" sz="2900" dirty="0" smtClean="0"/>
                  <a:t> j – k	</a:t>
                </a:r>
                <a:br>
                  <a:rPr lang="en-US" sz="2900" dirty="0" smtClean="0"/>
                </a:br>
                <a:r>
                  <a:rPr lang="en-US" sz="2900" dirty="0" smtClean="0"/>
                  <a:t>   </a:t>
                </a:r>
                <a:r>
                  <a:rPr lang="en-US" sz="2900" dirty="0" smtClean="0">
                    <a:solidFill>
                      <a:srgbClr val="C00000"/>
                    </a:solidFill>
                  </a:rPr>
                  <a:t>ii.</a:t>
                </a:r>
                <a:r>
                  <a:rPr lang="en-US" sz="29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900" b="0" i="0" dirty="0" smtClean="0">
                            <a:latin typeface="Cambria Math" panose="02040503050406030204" pitchFamily="18" charset="0"/>
                          </a:rPr>
                          <m:t>JX</m:t>
                        </m:r>
                      </m:e>
                    </m:acc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900" b="0" i="0" dirty="0" smtClean="0">
                            <a:latin typeface="Cambria Math" panose="02040503050406030204" pitchFamily="18" charset="0"/>
                          </a:rPr>
                          <m:t>KJ</m:t>
                        </m:r>
                      </m:e>
                    </m:acc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and point j is common.</a:t>
                </a:r>
              </a:p>
              <a:p>
                <a:pPr marL="620713" indent="-6207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3363913" algn="l"/>
                    <a:tab pos="6280150" algn="l"/>
                  </a:tabLst>
                </a:pPr>
                <a:r>
                  <a:rPr lang="en-US" sz="2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 – 3b</a:t>
                </a:r>
              </a:p>
              <a:p>
                <a:pPr marL="1087438" lvl="1" indent="-46672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363913" algn="l"/>
                    <a:tab pos="628015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900" b="0" i="0" dirty="0" smtClean="0">
                            <a:latin typeface="Cambria Math" panose="02040503050406030204" pitchFamily="18" charset="0"/>
                          </a:rPr>
                          <m:t>NM</m:t>
                        </m:r>
                      </m:e>
                    </m:acc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9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(a - b),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900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</m:e>
                    </m:acc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(a - b);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900" dirty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sz="29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a multiple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900" dirty="0">
                            <a:latin typeface="Cambria Math" panose="02040503050406030204" pitchFamily="18" charset="0"/>
                          </a:rPr>
                          <m:t>NM</m:t>
                        </m:r>
                      </m:e>
                    </m:acc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point B is common, so NMC is a straight line.</a:t>
                </a:r>
              </a:p>
              <a:p>
                <a:pPr marL="620713" indent="-6207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7"/>
                  <a:tabLst>
                    <a:tab pos="3363913" algn="l"/>
                    <a:tab pos="6280150" algn="l"/>
                  </a:tabLst>
                </a:pPr>
                <a:r>
                  <a:rPr lang="en-US" sz="2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3q – 2p</a:t>
                </a:r>
              </a:p>
              <a:p>
                <a:pPr marL="1087438" lvl="1" indent="-466725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3363913" algn="l"/>
                    <a:tab pos="628015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900" b="0" i="0" dirty="0" smtClean="0">
                            <a:latin typeface="Cambria Math" panose="02040503050406030204" pitchFamily="18" charset="0"/>
                          </a:rPr>
                          <m:t>OR</m:t>
                        </m:r>
                      </m:e>
                    </m:acc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9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29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(p + q);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900" dirty="0">
                            <a:latin typeface="Cambria Math" panose="02040503050406030204" pitchFamily="18" charset="0"/>
                          </a:rPr>
                          <m:t>OR</m:t>
                        </m:r>
                      </m:e>
                    </m:acc>
                  </m:oMath>
                </a14:m>
                <a:r>
                  <a:rPr lang="en-US" sz="29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 a multiple of p + q and so is parallel to </a:t>
                </a:r>
                <a:r>
                  <a:rPr lang="en-US" sz="2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US" sz="2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29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</a:t>
                </a:r>
                <a:endParaRPr lang="en-US" sz="29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6849"/>
                <a:ext cx="8568952" cy="5342873"/>
              </a:xfrm>
              <a:prstGeom prst="rect">
                <a:avLst/>
              </a:prstGeom>
              <a:blipFill rotWithShape="0">
                <a:blip r:embed="rId4"/>
                <a:stretch>
                  <a:fillRect l="-1351" t="-1142" r="-2418" b="-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27493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6849"/>
                <a:ext cx="8568952" cy="47511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1363" indent="-7413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4451350" algn="l"/>
                    <a:tab pos="6280150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</a:rPr>
                  <a:t>a. </a:t>
                </a:r>
                <a:r>
                  <a:rPr lang="en-US" sz="3800" dirty="0"/>
                  <a:t>a – b</a:t>
                </a:r>
                <a:r>
                  <a:rPr lang="en-US" sz="3800" dirty="0" smtClean="0">
                    <a:solidFill>
                      <a:srgbClr val="C00000"/>
                    </a:solidFill>
                  </a:rPr>
                  <a:t>	b. </a:t>
                </a:r>
                <a:r>
                  <a:rPr lang="en-US" sz="3800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8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800" dirty="0" smtClean="0"/>
                  <a:t>(3a + 2b) </a:t>
                </a:r>
                <a:endParaRPr lang="en-US" sz="3800" dirty="0"/>
              </a:p>
              <a:p>
                <a:pPr marL="741363" indent="-74136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0"/>
                  <a:tabLst>
                    <a:tab pos="4451350" algn="l"/>
                    <a:tab pos="6280150" algn="l"/>
                  </a:tabLst>
                </a:pPr>
                <a:r>
                  <a:rPr lang="en-US" sz="3800" dirty="0">
                    <a:solidFill>
                      <a:srgbClr val="C00000"/>
                    </a:solidFill>
                  </a:rPr>
                  <a:t>a</a:t>
                </a:r>
                <a:r>
                  <a:rPr lang="en-US" sz="3800" dirty="0" smtClean="0">
                    <a:solidFill>
                      <a:srgbClr val="C00000"/>
                    </a:solidFill>
                  </a:rPr>
                  <a:t>. </a:t>
                </a:r>
                <a:r>
                  <a:rPr lang="en-US" sz="3800" dirty="0" err="1" smtClean="0">
                    <a:solidFill>
                      <a:srgbClr val="C00000"/>
                    </a:solidFill>
                  </a:rPr>
                  <a:t>i</a:t>
                </a:r>
                <a:r>
                  <a:rPr lang="en-US" sz="3800" dirty="0" smtClean="0">
                    <a:solidFill>
                      <a:srgbClr val="C00000"/>
                    </a:solidFill>
                  </a:rPr>
                  <a:t>. </a:t>
                </a:r>
                <a:r>
                  <a:rPr lang="en-US" sz="3800" dirty="0" smtClean="0"/>
                  <a:t>2q – 4p</a:t>
                </a:r>
                <a:r>
                  <a:rPr lang="en-US" sz="3800" dirty="0">
                    <a:solidFill>
                      <a:srgbClr val="C00000"/>
                    </a:solidFill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</a:rPr>
                  <a:t>ii. </a:t>
                </a:r>
                <a:r>
                  <a:rPr lang="en-US" sz="3800" dirty="0" smtClean="0"/>
                  <a:t>3(q - p) 	</a:t>
                </a:r>
                <a:br>
                  <a:rPr lang="en-US" sz="3800" dirty="0" smtClean="0"/>
                </a:br>
                <a:r>
                  <a:rPr lang="en-US" sz="3800" dirty="0" smtClean="0"/>
                  <a:t>   </a:t>
                </a:r>
                <a:r>
                  <a:rPr lang="en-US" sz="3800" dirty="0" smtClean="0">
                    <a:solidFill>
                      <a:srgbClr val="C00000"/>
                    </a:solidFill>
                  </a:rPr>
                  <a:t>iii.</a:t>
                </a:r>
                <a:r>
                  <a:rPr lang="en-US" sz="3800" dirty="0" smtClean="0"/>
                  <a:t> 2(q - p)</a:t>
                </a:r>
              </a:p>
              <a:p>
                <a:pPr marL="1200150" lvl="1" indent="-4587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4451350" algn="l"/>
                    <a:tab pos="628015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b="0" i="0" dirty="0" smtClean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3800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800" dirty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3800" b="0" i="0" dirty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3800" dirty="0" smtClean="0"/>
                  <a:t> are multiples of q – p.</a:t>
                </a:r>
                <a:br>
                  <a:rPr lang="en-US" sz="3800" dirty="0" smtClean="0"/>
                </a:br>
                <a:r>
                  <a:rPr lang="en-US" sz="3800" dirty="0" smtClean="0"/>
                  <a:t>Point A is common, so ABC is a straight line.</a:t>
                </a:r>
              </a:p>
              <a:p>
                <a:pPr marL="1200150" lvl="1" indent="-4587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4451350" algn="l"/>
                    <a:tab pos="6280150" algn="l"/>
                  </a:tabLst>
                </a:pPr>
                <a:r>
                  <a:rPr lang="en-US" sz="3800" dirty="0" smtClean="0"/>
                  <a:t>9cm</a:t>
                </a:r>
                <a:endParaRPr lang="en-US" sz="3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6849"/>
                <a:ext cx="8568952" cy="4751172"/>
              </a:xfrm>
              <a:prstGeom prst="rect">
                <a:avLst/>
              </a:prstGeom>
              <a:blipFill rotWithShape="0">
                <a:blip r:embed="rId4"/>
                <a:stretch>
                  <a:fillRect l="-2134" b="-4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48744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Extend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6849"/>
                <a:ext cx="8568952" cy="54856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66788" indent="-9667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4122738" algn="l"/>
                    <a:tab pos="6280150" algn="l"/>
                  </a:tabLst>
                </a:pPr>
                <a:r>
                  <a:rPr lang="en-US" sz="4800" dirty="0" smtClean="0">
                    <a:solidFill>
                      <a:srgbClr val="C00000"/>
                    </a:solidFill>
                  </a:rPr>
                  <a:t>a. </a:t>
                </a:r>
                <a:r>
                  <a:rPr lang="en-US" sz="4800" dirty="0" smtClean="0"/>
                  <a:t>b – a	</a:t>
                </a:r>
                <a:r>
                  <a:rPr lang="en-US" sz="4800" dirty="0" smtClean="0">
                    <a:solidFill>
                      <a:srgbClr val="C00000"/>
                    </a:solidFill>
                  </a:rPr>
                  <a:t>b.</a:t>
                </a:r>
                <a:r>
                  <a:rPr lang="en-US" sz="4800" dirty="0" smtClean="0"/>
                  <a:t> 2b – a</a:t>
                </a:r>
              </a:p>
              <a:p>
                <a:pPr marL="966788" indent="-966788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rabicPeriod" startAt="12"/>
                  <a:tabLst>
                    <a:tab pos="4122738" algn="l"/>
                    <a:tab pos="6280150" algn="l"/>
                  </a:tabLst>
                </a:pPr>
                <a:r>
                  <a:rPr lang="en-US" sz="4800" dirty="0">
                    <a:solidFill>
                      <a:srgbClr val="C00000"/>
                    </a:solidFill>
                  </a:rPr>
                  <a:t>a. </a:t>
                </a:r>
                <a:r>
                  <a:rPr lang="en-US" sz="4800" dirty="0" smtClean="0"/>
                  <a:t>6b </a:t>
                </a:r>
                <a:r>
                  <a:rPr lang="en-US" sz="4800" dirty="0"/>
                  <a:t>– </a:t>
                </a:r>
                <a:r>
                  <a:rPr lang="en-US" sz="4800" dirty="0" smtClean="0"/>
                  <a:t>3a</a:t>
                </a:r>
                <a:r>
                  <a:rPr lang="en-US" sz="4800" dirty="0"/>
                  <a:t>	</a:t>
                </a:r>
              </a:p>
              <a:p>
                <a:pPr marL="1423988" lvl="1" indent="-457200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 startAt="2"/>
                  <a:tabLst>
                    <a:tab pos="4122738" algn="l"/>
                    <a:tab pos="6280150" algn="l"/>
                  </a:tabLst>
                </a:pPr>
                <a:r>
                  <a:rPr lang="en-US" sz="4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dirty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48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dirty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4800" dirty="0" smtClean="0"/>
                  <a:t> = 2b – a</a:t>
                </a:r>
                <a:br>
                  <a:rPr lang="en-US" sz="48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OX</m:t>
                        </m:r>
                      </m:e>
                    </m:acc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OA</m:t>
                        </m:r>
                      </m:e>
                    </m:acc>
                  </m:oMath>
                </a14:m>
                <a:r>
                  <a:rPr lang="en-US" sz="4800" dirty="0"/>
                  <a:t> </a:t>
                </a:r>
                <a:r>
                  <a:rPr lang="en-US" sz="48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AX</m:t>
                        </m:r>
                      </m:e>
                    </m:acc>
                  </m:oMath>
                </a14:m>
                <a:r>
                  <a:rPr lang="en-US" sz="4800" dirty="0" smtClean="0"/>
                  <a:t> = 2(b + a)</a:t>
                </a:r>
                <a:br>
                  <a:rPr lang="en-US" sz="4800" dirty="0" smtClean="0"/>
                </a:b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OY</m:t>
                        </m:r>
                      </m:e>
                    </m:acc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m:rPr>
                            <m:sty m:val="p"/>
                          </m:rPr>
                          <a:rPr lang="en-US" sz="4800" dirty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800" dirty="0"/>
                  <a:t> </a:t>
                </a:r>
                <a:r>
                  <a:rPr lang="en-US" sz="4800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BY</m:t>
                        </m:r>
                      </m:e>
                    </m:acc>
                  </m:oMath>
                </a14:m>
                <a:r>
                  <a:rPr lang="en-US" sz="4800" dirty="0" smtClean="0"/>
                  <a:t> = 5(b + a) </a:t>
                </a:r>
                <a:r>
                  <a:rPr lang="en-US" sz="4800" dirty="0"/>
                  <a:t/>
                </a:r>
                <a:br>
                  <a:rPr lang="en-US" sz="4800" dirty="0"/>
                </a:br>
                <a:r>
                  <a:rPr lang="en-US" sz="4800" dirty="0" smtClean="0"/>
                  <a:t>So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OX</m:t>
                        </m:r>
                      </m:e>
                    </m:acc>
                  </m:oMath>
                </a14:m>
                <a:r>
                  <a:rPr lang="en-US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800" b="0" i="0" dirty="0" smtClean="0">
                            <a:latin typeface="Cambria Math" panose="02040503050406030204" pitchFamily="18" charset="0"/>
                          </a:rPr>
                          <m:t>OY</m:t>
                        </m:r>
                      </m:e>
                    </m:acc>
                  </m:oMath>
                </a14:m>
                <a:endParaRPr lang="en-US" sz="48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6849"/>
                <a:ext cx="8568952" cy="5485604"/>
              </a:xfrm>
              <a:prstGeom prst="rect">
                <a:avLst/>
              </a:prstGeom>
              <a:blipFill rotWithShape="0">
                <a:blip r:embed="rId4"/>
                <a:stretch>
                  <a:fillRect l="-2916" t="-2667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81804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Unit Test</a:t>
            </a:r>
            <a:endParaRPr lang="en-GB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706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236849"/>
                <a:ext cx="8568952" cy="53704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0713" indent="-620713">
                  <a:spcAft>
                    <a:spcPts val="600"/>
                  </a:spcAft>
                  <a:buClr>
                    <a:srgbClr val="C00000"/>
                  </a:buClr>
                  <a:tabLst>
                    <a:tab pos="4122738" algn="l"/>
                    <a:tab pos="6280150" algn="l"/>
                  </a:tabLst>
                </a:pPr>
                <a:r>
                  <a:rPr lang="en-US" sz="3600" b="1" dirty="0" smtClean="0">
                    <a:solidFill>
                      <a:srgbClr val="0070C0"/>
                    </a:solidFill>
                  </a:rPr>
                  <a:t>Sample </a:t>
                </a:r>
                <a:r>
                  <a:rPr lang="en-US" sz="3600" b="1" dirty="0">
                    <a:solidFill>
                      <a:srgbClr val="0070C0"/>
                    </a:solidFill>
                  </a:rPr>
                  <a:t>student answer</a:t>
                </a:r>
              </a:p>
              <a:p>
                <a:pPr marL="620713" indent="-6207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/>
                  <a:tabLst>
                    <a:tab pos="4122738" algn="l"/>
                    <a:tab pos="6280150" algn="l"/>
                  </a:tabLst>
                </a:pPr>
                <a:r>
                  <a:rPr lang="en-US" sz="3600" dirty="0" smtClean="0"/>
                  <a:t>The answer </a:t>
                </a:r>
                <a:r>
                  <a:rPr lang="en-US" sz="3600" dirty="0"/>
                  <a:t>should say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dirty="0">
                            <a:latin typeface="Cambria Math" panose="02040503050406030204" pitchFamily="18" charset="0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= </a:t>
                </a:r>
                <a:r>
                  <a:rPr lang="en-US" sz="3600" dirty="0"/>
                  <a:t>2n - 2m </a:t>
                </a:r>
                <a:r>
                  <a:rPr lang="en-US" sz="3600" dirty="0" smtClean="0"/>
                  <a:t>= 2(n – m) </a:t>
                </a:r>
                <a:r>
                  <a:rPr lang="en-US" sz="3600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600" b="0" i="0" dirty="0" smtClean="0">
                            <a:latin typeface="Cambria Math" panose="02040503050406030204" pitchFamily="18" charset="0"/>
                          </a:rPr>
                          <m:t>MN</m:t>
                        </m:r>
                      </m:e>
                    </m:acc>
                  </m:oMath>
                </a14:m>
                <a:r>
                  <a:rPr lang="en-US" sz="3600" dirty="0"/>
                  <a:t> = n - m. The student has forgotten the direction of </a:t>
                </a:r>
                <a:r>
                  <a:rPr lang="en-US" sz="3600" dirty="0" smtClean="0"/>
                  <a:t>the vectors.</a:t>
                </a:r>
              </a:p>
              <a:p>
                <a:pPr marL="620713" indent="-620713">
                  <a:spcAft>
                    <a:spcPts val="600"/>
                  </a:spcAft>
                  <a:buClr>
                    <a:srgbClr val="C00000"/>
                  </a:buClr>
                  <a:buFont typeface="+mj-lt"/>
                  <a:buAutoNum type="alphaLcPeriod"/>
                  <a:tabLst>
                    <a:tab pos="4122738" algn="l"/>
                    <a:tab pos="6280150" algn="l"/>
                  </a:tabLst>
                </a:pPr>
                <a:r>
                  <a:rPr lang="en-US" sz="3600" dirty="0" smtClean="0"/>
                  <a:t>The answer </a:t>
                </a:r>
                <a:r>
                  <a:rPr lang="en-US" sz="3600" dirty="0"/>
                  <a:t>could be </a:t>
                </a:r>
                <a:r>
                  <a:rPr lang="en-US" sz="3600" dirty="0" smtClean="0"/>
                  <a:t>improved </a:t>
                </a:r>
                <a:r>
                  <a:rPr lang="en-US" sz="3600" dirty="0"/>
                  <a:t>by adding a sentence at the end, e.g. 'This means AB is parallel to MN and is twice the length.'</a:t>
                </a:r>
                <a:endParaRPr lang="en-US" sz="3600" dirty="0" smtClean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36849"/>
                <a:ext cx="8568952" cy="5370445"/>
              </a:xfrm>
              <a:prstGeom prst="rect">
                <a:avLst/>
              </a:prstGeom>
              <a:blipFill rotWithShape="0">
                <a:blip r:embed="rId4"/>
                <a:stretch>
                  <a:fillRect l="-2134" t="-1816" r="-71" b="-3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3056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 flipH="1">
            <a:off x="251520" y="4797152"/>
            <a:ext cx="5204539" cy="461665"/>
          </a:xfrm>
          <a:prstGeom prst="rect">
            <a:avLst/>
          </a:prstGeom>
          <a:solidFill>
            <a:srgbClr val="FAFAB4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Q3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The symbol ± shows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88096" y="1268760"/>
            <a:ext cx="5173611" cy="2317052"/>
            <a:chOff x="3465597" y="1089031"/>
            <a:chExt cx="5309150" cy="2317052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3465597" y="1089031"/>
              <a:ext cx="5309150" cy="2317052"/>
            </a:xfrm>
            <a:prstGeom prst="round2DiagRect">
              <a:avLst>
                <a:gd name="adj1" fmla="val 0"/>
                <a:gd name="adj2" fmla="val 10084"/>
              </a:avLst>
            </a:prstGeom>
            <a:solidFill>
              <a:schemeClr val="accent1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ound Diagonal Corner Rectangle 17"/>
            <p:cNvSpPr/>
            <p:nvPr/>
          </p:nvSpPr>
          <p:spPr>
            <a:xfrm>
              <a:off x="3483872" y="1089031"/>
              <a:ext cx="5256584" cy="472112"/>
            </a:xfrm>
            <a:prstGeom prst="round2DiagRect">
              <a:avLst>
                <a:gd name="adj1" fmla="val 0"/>
                <a:gd name="adj2" fmla="val 50000"/>
              </a:avLst>
            </a:prstGeom>
            <a:solidFill>
              <a:srgbClr val="0070C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 – Exam-Style Questions</a:t>
              </a:r>
              <a:endPara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50913" y="1666250"/>
              <a:ext cx="5197552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  <a:tabLst>
                  <a:tab pos="4972050" algn="r"/>
                </a:tabLst>
              </a:pPr>
              <a:r>
                <a:rPr lang="en-US" sz="2100" dirty="0"/>
                <a:t>Sophie is making Christmas </a:t>
              </a:r>
              <a:r>
                <a:rPr lang="en-US" sz="2100" dirty="0" smtClean="0"/>
                <a:t>cards. She </a:t>
              </a:r>
              <a:r>
                <a:rPr lang="en-US" sz="2100" dirty="0"/>
                <a:t>needs a card and an envelope </a:t>
              </a:r>
              <a:r>
                <a:rPr lang="en-US" sz="2100" dirty="0" smtClean="0"/>
                <a:t>for each </a:t>
              </a:r>
              <a:r>
                <a:rPr lang="en-US" sz="2100" dirty="0"/>
                <a:t>card.</a:t>
              </a:r>
            </a:p>
            <a:p>
              <a:pPr marL="342900" indent="-342900">
                <a:spcAft>
                  <a:spcPts val="0"/>
                </a:spcAft>
                <a:buClr>
                  <a:srgbClr val="C00000"/>
                </a:buClr>
                <a:buFont typeface="+mj-lt"/>
                <a:buAutoNum type="alphaLcPeriod"/>
                <a:tabLst>
                  <a:tab pos="4972050" algn="r"/>
                </a:tabLst>
              </a:pPr>
              <a:r>
                <a:rPr lang="en-US" sz="2100" dirty="0" smtClean="0"/>
                <a:t>How </a:t>
              </a:r>
              <a:r>
                <a:rPr lang="en-US" sz="2100" dirty="0"/>
                <a:t>many packs of cards </a:t>
              </a:r>
              <a:r>
                <a:rPr lang="en-US" sz="2100" dirty="0" smtClean="0"/>
                <a:t>and envelopes </a:t>
              </a:r>
              <a:r>
                <a:rPr lang="en-US" sz="2100" dirty="0"/>
                <a:t>did she buy? </a:t>
              </a:r>
              <a:r>
                <a:rPr lang="en-US" sz="2100" dirty="0" smtClean="0"/>
                <a:t>	</a:t>
              </a:r>
              <a:r>
                <a:rPr lang="en-US" sz="2100" b="1" dirty="0" smtClean="0"/>
                <a:t>(</a:t>
              </a:r>
              <a:r>
                <a:rPr lang="en-US" sz="2100" b="1" dirty="0"/>
                <a:t>3 marks</a:t>
              </a:r>
              <a:r>
                <a:rPr lang="en-US" sz="2100" b="1" dirty="0" smtClean="0"/>
                <a:t>)</a:t>
              </a:r>
              <a:endParaRPr lang="en-US" sz="2100" b="1" dirty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5496" y="8207656"/>
            <a:ext cx="4774425" cy="728912"/>
            <a:chOff x="680809" y="2740278"/>
            <a:chExt cx="4774425" cy="803893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827584" y="2924944"/>
              <a:ext cx="4320480" cy="0"/>
            </a:xfrm>
            <a:prstGeom prst="line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97160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35324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73488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1652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49816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2879810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3261452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364309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024736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406378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4788024" y="2924944"/>
              <a:ext cx="0" cy="2160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680809" y="3068960"/>
              <a:ext cx="3249608" cy="475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-5 -4 -3 -2 -1 0 1 2 3 4 5</a:t>
              </a:r>
              <a:endParaRPr lang="en-US" sz="22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19886" y="2740278"/>
              <a:ext cx="3353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latin typeface="Cambria" panose="02040503050406030204" pitchFamily="18" charset="0"/>
                </a:rPr>
                <a:t>X</a:t>
              </a:r>
              <a:endParaRPr lang="en-US" sz="2000" b="1" i="1" dirty="0">
                <a:latin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75651" y="2474624"/>
                <a:ext cx="136875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/>
                  <a:t>≈ </a:t>
                </a:r>
                <a:r>
                  <a:rPr lang="az-Cyrl-AZ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є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l-GR" sz="2400" dirty="0" smtClean="0"/>
                  <a:t>ϵ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𝜃</m:t>
                    </m:r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/>
                  <a:t>µ</a:t>
                </a:r>
                <a:endParaRPr lang="en-US" sz="2400" i="1" dirty="0"/>
              </a:p>
              <a:p>
                <a:r>
                  <a:rPr lang="en-US" sz="2400" dirty="0" smtClean="0"/>
                  <a:t>∠ </a:t>
                </a:r>
                <a:r>
                  <a:rPr lang="el-G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π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CD</m:t>
                        </m:r>
                      </m:e>
                    </m:acc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651" y="2474624"/>
                <a:ext cx="1368757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7143" t="-5147" r="-4464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0959" y="2547413"/>
                <a:ext cx="1069524" cy="7004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959" y="2547413"/>
                <a:ext cx="1069524" cy="700448"/>
              </a:xfrm>
              <a:prstGeom prst="rect">
                <a:avLst/>
              </a:prstGeom>
              <a:blipFill rotWithShape="0">
                <a:blip r:embed="rId3"/>
                <a:stretch>
                  <a:fillRect l="-12000" r="-10286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6588224" y="1196752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∪ </a:t>
            </a:r>
            <a:r>
              <a:rPr lang="en-US" dirty="0" smtClean="0"/>
              <a:t>∩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94762" y="1272356"/>
            <a:ext cx="572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∞ </a:t>
            </a:r>
            <a:r>
              <a:rPr lang="en-US" dirty="0" smtClean="0"/>
              <a:t>∝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6300733" y="5344336"/>
            <a:ext cx="1080120" cy="1080120"/>
            <a:chOff x="-1678822" y="3021032"/>
            <a:chExt cx="1080120" cy="1080120"/>
          </a:xfrm>
        </p:grpSpPr>
        <p:sp>
          <p:nvSpPr>
            <p:cNvPr id="102" name="Rectangle 101"/>
            <p:cNvSpPr/>
            <p:nvPr/>
          </p:nvSpPr>
          <p:spPr>
            <a:xfrm>
              <a:off x="-1678822" y="3021032"/>
              <a:ext cx="1080120" cy="108012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Arc 102"/>
            <p:cNvSpPr/>
            <p:nvPr/>
          </p:nvSpPr>
          <p:spPr>
            <a:xfrm rot="17932237">
              <a:off x="-1532031" y="3144606"/>
              <a:ext cx="840741" cy="840741"/>
            </a:xfrm>
            <a:prstGeom prst="arc">
              <a:avLst>
                <a:gd name="adj1" fmla="val 14390581"/>
                <a:gd name="adj2" fmla="val 12939554"/>
              </a:avLst>
            </a:prstGeom>
            <a:solidFill>
              <a:srgbClr val="92D050"/>
            </a:solidFill>
            <a:ln w="107950" cmpd="sng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7" name="Arc 106"/>
          <p:cNvSpPr/>
          <p:nvPr/>
        </p:nvSpPr>
        <p:spPr>
          <a:xfrm rot="8773871">
            <a:off x="6462931" y="5463947"/>
            <a:ext cx="840741" cy="840741"/>
          </a:xfrm>
          <a:prstGeom prst="arc">
            <a:avLst>
              <a:gd name="adj1" fmla="val 14390581"/>
              <a:gd name="adj2" fmla="val 15434044"/>
            </a:avLst>
          </a:prstGeom>
          <a:solidFill>
            <a:srgbClr val="92D050"/>
          </a:solidFill>
          <a:ln w="180975" cmpd="sng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154088"/>
            <a:ext cx="548640" cy="55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1764233"/>
            <a:ext cx="548640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2348880"/>
            <a:ext cx="548640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2932422"/>
            <a:ext cx="548640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3528432"/>
            <a:ext cx="548640" cy="5486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4788648"/>
            <a:ext cx="548640" cy="548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5395839"/>
            <a:ext cx="548640" cy="54864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251520" y="5554969"/>
            <a:ext cx="5213924" cy="779020"/>
            <a:chOff x="150164" y="6494199"/>
            <a:chExt cx="5213924" cy="779020"/>
          </a:xfrm>
        </p:grpSpPr>
        <p:sp>
          <p:nvSpPr>
            <p:cNvPr id="109" name="Rectangle 108"/>
            <p:cNvSpPr/>
            <p:nvPr/>
          </p:nvSpPr>
          <p:spPr>
            <a:xfrm flipH="1">
              <a:off x="150164" y="6673055"/>
              <a:ext cx="5213924" cy="60016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1651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74320" rtlCol="0" anchor="t" anchorCtr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When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there are m ways of doing one task and 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Pentagon 60"/>
            <p:cNvSpPr/>
            <p:nvPr/>
          </p:nvSpPr>
          <p:spPr>
            <a:xfrm>
              <a:off x="150164" y="6494199"/>
              <a:ext cx="2695391" cy="369332"/>
            </a:xfrm>
            <a:prstGeom prst="homePlat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Key Point 1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Rectangle 109"/>
          <p:cNvSpPr/>
          <p:nvPr/>
        </p:nvSpPr>
        <p:spPr>
          <a:xfrm flipH="1">
            <a:off x="239284" y="6621453"/>
            <a:ext cx="519681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Q5 communication hint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means that the end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 flipH="1">
            <a:off x="239284" y="3777506"/>
            <a:ext cx="520453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en-US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Homework, practice and support: Higher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320743" y="4629554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≠ </a:t>
            </a:r>
            <a:r>
              <a:rPr lang="en-US" sz="2400" dirty="0" smtClean="0"/>
              <a:t>÷</a:t>
            </a:r>
            <a:r>
              <a:rPr lang="en-US" sz="2400" dirty="0"/>
              <a:t> </a:t>
            </a:r>
            <a:r>
              <a:rPr lang="en-US" sz="2400" dirty="0" smtClean="0"/>
              <a:t> </a:t>
            </a:r>
            <a:r>
              <a:rPr lang="en-US" sz="2400" dirty="0"/>
              <a:t>≡</a:t>
            </a:r>
          </a:p>
        </p:txBody>
      </p:sp>
      <p:sp>
        <p:nvSpPr>
          <p:cNvPr id="112" name="Rectangle 111"/>
          <p:cNvSpPr/>
          <p:nvPr/>
        </p:nvSpPr>
        <p:spPr>
          <a:xfrm flipH="1">
            <a:off x="264141" y="7686764"/>
            <a:ext cx="5204539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Q9f strategy hint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197138" y="4136056"/>
            <a:ext cx="44114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1̇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£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5691381" y="3865817"/>
                <a:ext cx="574901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g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381" y="3865817"/>
                <a:ext cx="574901" cy="65601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Rectangle 72"/>
          <p:cNvSpPr/>
          <p:nvPr/>
        </p:nvSpPr>
        <p:spPr>
          <a:xfrm>
            <a:off x="5819890" y="5287236"/>
            <a:ext cx="312906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4͘͘</a:t>
            </a: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Flowchart: Delay 52"/>
          <p:cNvSpPr/>
          <p:nvPr/>
        </p:nvSpPr>
        <p:spPr>
          <a:xfrm flipH="1">
            <a:off x="5215019" y="1196752"/>
            <a:ext cx="365093" cy="5369378"/>
          </a:xfrm>
          <a:prstGeom prst="flowChartDelay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Warm Up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Flowchart: Delay 53"/>
          <p:cNvSpPr/>
          <p:nvPr/>
        </p:nvSpPr>
        <p:spPr>
          <a:xfrm flipH="1">
            <a:off x="8815419" y="1196752"/>
            <a:ext cx="365093" cy="5369378"/>
          </a:xfrm>
          <a:prstGeom prst="flowChartDelay">
            <a:avLst/>
          </a:prstGeom>
          <a:solidFill>
            <a:srgbClr val="C00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rc 54"/>
          <p:cNvSpPr/>
          <p:nvPr/>
        </p:nvSpPr>
        <p:spPr>
          <a:xfrm rot="9468293">
            <a:off x="6465494" y="5494838"/>
            <a:ext cx="840741" cy="840741"/>
          </a:xfrm>
          <a:prstGeom prst="arc">
            <a:avLst>
              <a:gd name="adj1" fmla="val 6522430"/>
              <a:gd name="adj2" fmla="val 12939554"/>
            </a:avLst>
          </a:prstGeom>
          <a:solidFill>
            <a:srgbClr val="92D050"/>
          </a:solidFill>
          <a:ln w="107950" cmpd="sng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47934" y="5591316"/>
            <a:ext cx="25648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485" y="5983309"/>
            <a:ext cx="548640" cy="548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190522" y="1932150"/>
                <a:ext cx="7438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/>
                  <a:t>.</a:t>
                </a:r>
                <a:r>
                  <a:rPr lang="en-US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ξ</a:t>
                </a:r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22" y="1932150"/>
                <a:ext cx="743858" cy="369332"/>
              </a:xfrm>
              <a:prstGeom prst="rect">
                <a:avLst/>
              </a:prstGeom>
              <a:blipFill rotWithShape="0">
                <a:blip r:embed="rId15"/>
                <a:stretch>
                  <a:fillRect t="-9836" r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74058"/>
              </p:ext>
            </p:extLst>
          </p:nvPr>
        </p:nvGraphicFramePr>
        <p:xfrm>
          <a:off x="5652120" y="6741368"/>
          <a:ext cx="3754024" cy="1706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06"/>
                <a:gridCol w="938506"/>
                <a:gridCol w="938506"/>
                <a:gridCol w="938506"/>
              </a:tblGrid>
              <a:tr h="339240">
                <a:tc>
                  <a:txBody>
                    <a:bodyPr/>
                    <a:lstStyle/>
                    <a:p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240">
                <a:tc>
                  <a:txBody>
                    <a:bodyPr/>
                    <a:lstStyle/>
                    <a:p>
                      <a:endParaRPr lang="en-US" sz="2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36993"/>
              </p:ext>
            </p:extLst>
          </p:nvPr>
        </p:nvGraphicFramePr>
        <p:xfrm>
          <a:off x="5724128" y="8613576"/>
          <a:ext cx="3312368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168"/>
                <a:gridCol w="806490"/>
                <a:gridCol w="993710"/>
              </a:tblGrid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</a:t>
                      </a:r>
                      <a:r>
                        <a:rPr lang="en-US" sz="2000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(x)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  <a:endParaRPr lang="en-US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  <a:endParaRPr lang="en-US" sz="20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CDE5"/>
                    </a:solidFill>
                  </a:tcPr>
                </a:tc>
              </a:tr>
              <a:tr h="3136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≥ </a:t>
                      </a:r>
                      <a:r>
                        <a:rPr lang="en-US" sz="2000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≤ 25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0" name="Rectangle 59"/>
          <p:cNvSpPr/>
          <p:nvPr/>
        </p:nvSpPr>
        <p:spPr>
          <a:xfrm flipH="1">
            <a:off x="3203848" y="9052113"/>
            <a:ext cx="2232248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1651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 hint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a separate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32718" y="1778475"/>
                <a:ext cx="377026" cy="611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718" y="1778475"/>
                <a:ext cx="377026" cy="61177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5724128" y="9534680"/>
            <a:ext cx="3200036" cy="84785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660232" y="3356992"/>
                <a:ext cx="84600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arial" panose="020B0604020202020204" pitchFamily="34" charset="0"/>
                  </a:rPr>
                  <a:t>±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356992"/>
                <a:ext cx="846001" cy="461665"/>
              </a:xfrm>
              <a:prstGeom prst="rect">
                <a:avLst/>
              </a:prstGeom>
              <a:blipFill rotWithShape="0">
                <a:blip r:embed="rId17"/>
                <a:stretch>
                  <a:fillRect l="-11594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7668344" y="3430741"/>
            <a:ext cx="438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/>
              <a:t>①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endParaRPr lang="en-US" dirty="0" smtClean="0">
              <a:latin typeface="Comic Sans MS" panose="030F0702030302020204" pitchFamily="66" charset="0"/>
            </a:endParaRPr>
          </a:p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 smtClean="0"/>
              <a:t>②</a:t>
            </a:r>
          </a:p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 smtClean="0"/>
              <a:t>③</a:t>
            </a:r>
          </a:p>
          <a:p>
            <a:pPr>
              <a:spcAft>
                <a:spcPts val="0"/>
              </a:spcAft>
              <a:tabLst>
                <a:tab pos="1943100" algn="ctr"/>
                <a:tab pos="4972050" algn="r"/>
              </a:tabLst>
            </a:pPr>
            <a:r>
              <a:rPr lang="en-US" dirty="0"/>
              <a:t>④</a:t>
            </a:r>
          </a:p>
        </p:txBody>
      </p:sp>
      <p:sp>
        <p:nvSpPr>
          <p:cNvPr id="64" name="Oval 63"/>
          <p:cNvSpPr/>
          <p:nvPr/>
        </p:nvSpPr>
        <p:spPr>
          <a:xfrm>
            <a:off x="2915816" y="9921043"/>
            <a:ext cx="288032" cy="2880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64" idx="6"/>
            <a:endCxn id="66" idx="2"/>
          </p:cNvCxnSpPr>
          <p:nvPr/>
        </p:nvCxnSpPr>
        <p:spPr>
          <a:xfrm flipV="1">
            <a:off x="3203848" y="10053736"/>
            <a:ext cx="1965650" cy="11323"/>
          </a:xfrm>
          <a:prstGeom prst="straightConnector1">
            <a:avLst/>
          </a:prstGeom>
          <a:ln w="38100">
            <a:solidFill>
              <a:schemeClr val="tx1"/>
            </a:solidFill>
            <a:headEnd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169498" y="9909720"/>
            <a:ext cx="288032" cy="288032"/>
          </a:xfrm>
          <a:prstGeom prst="ellipse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77999"/>
              </p:ext>
            </p:extLst>
          </p:nvPr>
        </p:nvGraphicFramePr>
        <p:xfrm>
          <a:off x="309083" y="10382538"/>
          <a:ext cx="5184574" cy="961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1589"/>
                <a:gridCol w="660597"/>
                <a:gridCol w="660597"/>
                <a:gridCol w="660597"/>
                <a:gridCol w="660597"/>
                <a:gridCol w="660597"/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4" name="Arc 73"/>
          <p:cNvSpPr/>
          <p:nvPr/>
        </p:nvSpPr>
        <p:spPr>
          <a:xfrm rot="4054627">
            <a:off x="5378370" y="1242221"/>
            <a:ext cx="576064" cy="576064"/>
          </a:xfrm>
          <a:prstGeom prst="arc">
            <a:avLst>
              <a:gd name="adj1" fmla="val 13078114"/>
              <a:gd name="adj2" fmla="val 428824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36618" y="1755201"/>
                <a:ext cx="453970" cy="622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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  <a:sym typeface="Wingdings" panose="05000000000000000000" pitchFamily="2" charset="2"/>
                            </a:rPr>
                            <m:t>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618" y="1755201"/>
                <a:ext cx="453970" cy="62292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444208" y="3861048"/>
                <a:ext cx="681469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g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67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3861048"/>
                <a:ext cx="681469" cy="40197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7" name="Table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60915"/>
              </p:ext>
            </p:extLst>
          </p:nvPr>
        </p:nvGraphicFramePr>
        <p:xfrm>
          <a:off x="5724128" y="10575800"/>
          <a:ext cx="525658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  <a:gridCol w="4778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Flowchart: Delay 8"/>
          <p:cNvSpPr/>
          <p:nvPr/>
        </p:nvSpPr>
        <p:spPr>
          <a:xfrm>
            <a:off x="40938" y="9070422"/>
            <a:ext cx="1230462" cy="566488"/>
          </a:xfrm>
          <a:custGeom>
            <a:avLst/>
            <a:gdLst>
              <a:gd name="connsiteX0" fmla="*/ 0 w 1149369"/>
              <a:gd name="connsiteY0" fmla="*/ 0 h 566487"/>
              <a:gd name="connsiteX1" fmla="*/ 574685 w 1149369"/>
              <a:gd name="connsiteY1" fmla="*/ 0 h 566487"/>
              <a:gd name="connsiteX2" fmla="*/ 1149370 w 1149369"/>
              <a:gd name="connsiteY2" fmla="*/ 283244 h 566487"/>
              <a:gd name="connsiteX3" fmla="*/ 574685 w 1149369"/>
              <a:gd name="connsiteY3" fmla="*/ 566488 h 566487"/>
              <a:gd name="connsiteX4" fmla="*/ 0 w 1149369"/>
              <a:gd name="connsiteY4" fmla="*/ 566487 h 566487"/>
              <a:gd name="connsiteX5" fmla="*/ 0 w 1149369"/>
              <a:gd name="connsiteY5" fmla="*/ 0 h 566487"/>
              <a:gd name="connsiteX0" fmla="*/ 0 w 959589"/>
              <a:gd name="connsiteY0" fmla="*/ 0 h 566488"/>
              <a:gd name="connsiteX1" fmla="*/ 574685 w 959589"/>
              <a:gd name="connsiteY1" fmla="*/ 0 h 566488"/>
              <a:gd name="connsiteX2" fmla="*/ 959589 w 959589"/>
              <a:gd name="connsiteY2" fmla="*/ 265991 h 566488"/>
              <a:gd name="connsiteX3" fmla="*/ 574685 w 959589"/>
              <a:gd name="connsiteY3" fmla="*/ 566488 h 566488"/>
              <a:gd name="connsiteX4" fmla="*/ 0 w 959589"/>
              <a:gd name="connsiteY4" fmla="*/ 566487 h 566488"/>
              <a:gd name="connsiteX5" fmla="*/ 0 w 959589"/>
              <a:gd name="connsiteY5" fmla="*/ 0 h 566488"/>
              <a:gd name="connsiteX0" fmla="*/ 0 w 904179"/>
              <a:gd name="connsiteY0" fmla="*/ 0 h 566488"/>
              <a:gd name="connsiteX1" fmla="*/ 574685 w 904179"/>
              <a:gd name="connsiteY1" fmla="*/ 0 h 566488"/>
              <a:gd name="connsiteX2" fmla="*/ 904179 w 904179"/>
              <a:gd name="connsiteY2" fmla="*/ 265991 h 566488"/>
              <a:gd name="connsiteX3" fmla="*/ 574685 w 904179"/>
              <a:gd name="connsiteY3" fmla="*/ 566488 h 566488"/>
              <a:gd name="connsiteX4" fmla="*/ 0 w 904179"/>
              <a:gd name="connsiteY4" fmla="*/ 566487 h 566488"/>
              <a:gd name="connsiteX5" fmla="*/ 0 w 904179"/>
              <a:gd name="connsiteY5" fmla="*/ 0 h 566488"/>
              <a:gd name="connsiteX0" fmla="*/ 0 w 916052"/>
              <a:gd name="connsiteY0" fmla="*/ 0 h 566488"/>
              <a:gd name="connsiteX1" fmla="*/ 574685 w 916052"/>
              <a:gd name="connsiteY1" fmla="*/ 0 h 566488"/>
              <a:gd name="connsiteX2" fmla="*/ 916052 w 916052"/>
              <a:gd name="connsiteY2" fmla="*/ 281940 h 566488"/>
              <a:gd name="connsiteX3" fmla="*/ 574685 w 916052"/>
              <a:gd name="connsiteY3" fmla="*/ 566488 h 566488"/>
              <a:gd name="connsiteX4" fmla="*/ 0 w 916052"/>
              <a:gd name="connsiteY4" fmla="*/ 566487 h 566488"/>
              <a:gd name="connsiteX5" fmla="*/ 0 w 916052"/>
              <a:gd name="connsiteY5" fmla="*/ 0 h 56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052" h="566488">
                <a:moveTo>
                  <a:pt x="0" y="0"/>
                </a:moveTo>
                <a:lnTo>
                  <a:pt x="574685" y="0"/>
                </a:lnTo>
                <a:cubicBezTo>
                  <a:pt x="892075" y="0"/>
                  <a:pt x="916052" y="125509"/>
                  <a:pt x="916052" y="281940"/>
                </a:cubicBezTo>
                <a:cubicBezTo>
                  <a:pt x="916052" y="438371"/>
                  <a:pt x="892075" y="566488"/>
                  <a:pt x="574685" y="566488"/>
                </a:cubicBezTo>
                <a:lnTo>
                  <a:pt x="0" y="5664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squared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292" y="4164315"/>
            <a:ext cx="548640" cy="537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580112" y="5758661"/>
                <a:ext cx="585609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el-GR" dirty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π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5758661"/>
                <a:ext cx="585609" cy="910699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99065" y="9074197"/>
                <a:ext cx="1238016" cy="777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065" y="9074197"/>
                <a:ext cx="1238016" cy="777457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395859" y="5294050"/>
                <a:ext cx="717632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g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3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V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𝑝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5859" y="5294050"/>
                <a:ext cx="717632" cy="910699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36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18.1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Vectors and Vector Notation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2417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3538538" algn="l"/>
                    <a:tab pos="5892800" algn="l"/>
                  </a:tabLst>
                </a:pP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39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9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3538538" algn="l"/>
                    <a:tab pos="5892800" algn="l"/>
                  </a:tabLst>
                </a:pP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endParaRPr lang="en-US" sz="39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93738" indent="-6937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201738" algn="l"/>
                    <a:tab pos="3538538" algn="l"/>
                    <a:tab pos="5892800" algn="l"/>
                  </a:tabLst>
                </a:pPr>
                <a:r>
                  <a:rPr lang="en-US" sz="3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2417970"/>
              </a:xfrm>
              <a:prstGeom prst="rect">
                <a:avLst/>
              </a:prstGeom>
              <a:blipFill rotWithShape="0">
                <a:blip r:embed="rId4"/>
                <a:stretch>
                  <a:fillRect l="-2134" t="-2519" b="-8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59973" y="2121419"/>
            <a:ext cx="5628451" cy="446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698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18.1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Vectors and Vector Notation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0388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95338" indent="-7953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150938" algn="l"/>
                    <a:tab pos="3538538" algn="l"/>
                    <a:tab pos="6113463" algn="l"/>
                  </a:tabLst>
                </a:pP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54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5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795338" indent="-7953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150938" algn="l"/>
                    <a:tab pos="3538538" algn="l"/>
                    <a:tab pos="6113463" algn="l"/>
                  </a:tabLst>
                </a:pPr>
                <a:r>
                  <a:rPr lang="en-US" sz="5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and </a:t>
                </a:r>
                <a:r>
                  <a:rPr lang="en-US" sz="5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</a:p>
              <a:p>
                <a:pPr marL="795338" indent="-7953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150938" algn="l"/>
                    <a:tab pos="3538538" algn="l"/>
                    <a:tab pos="6113463" algn="l"/>
                  </a:tabLst>
                </a:pP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6.40</a:t>
                </a:r>
              </a:p>
              <a:p>
                <a:pPr marL="795338" indent="-795338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150938" algn="l"/>
                    <a:tab pos="3538538" algn="l"/>
                    <a:tab pos="6113463" algn="l"/>
                  </a:tabLst>
                </a:pP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10	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13	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rad>
                  </m:oMath>
                </a14:m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17	</a:t>
                </a:r>
                <a:r>
                  <a:rPr lang="en-US" sz="5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e.</a:t>
                </a:r>
                <a:r>
                  <a:rPr lang="en-US" sz="5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5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038815"/>
              </a:xfrm>
              <a:prstGeom prst="rect">
                <a:avLst/>
              </a:prstGeom>
              <a:blipFill rotWithShape="0">
                <a:blip r:embed="rId4"/>
                <a:stretch>
                  <a:fillRect l="-3414" t="-2056" b="-6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13314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18.1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Vectors and Vector Notation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48574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90663" algn="l"/>
                    <a:tab pos="3538538" algn="l"/>
                    <a:tab pos="5892800" algn="l"/>
                  </a:tabLst>
                </a:pPr>
                <a:r>
                  <a:rPr lang="en-US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AB = 25</a:t>
                </a:r>
                <a:b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AC = 25, as AB </a:t>
                </a:r>
                <a:r>
                  <a:rPr lang="en-US" sz="4600" dirty="0">
                    <a:latin typeface="Arial" panose="020B0604020202020204" pitchFamily="34" charset="0"/>
                    <a:cs typeface="Arial" panose="020B0604020202020204" pitchFamily="34" charset="0"/>
                  </a:rPr>
                  <a:t>= AC = 25 </a:t>
                </a:r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triangle ABC is isosceles.</a:t>
                </a:r>
              </a:p>
              <a:p>
                <a:pPr marL="914400" indent="-9144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90663" algn="l"/>
                    <a:tab pos="3538538" algn="l"/>
                    <a:tab pos="5892800" algn="l"/>
                  </a:tabLst>
                </a:pPr>
                <a:r>
                  <a:rPr lang="en-US" sz="46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4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4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−6</m:t>
                        </m:r>
                      </m:num>
                      <m:den>
                        <m:r>
                          <a:rPr lang="en-US" sz="4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b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6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or 7.21</a:t>
                </a:r>
              </a:p>
              <a:p>
                <a:pPr marL="914400" indent="-91440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8"/>
                  <a:tabLst>
                    <a:tab pos="1490663" algn="l"/>
                    <a:tab pos="3538538" algn="l"/>
                    <a:tab pos="5892800" algn="l"/>
                  </a:tabLst>
                </a:pPr>
                <a:r>
                  <a:rPr lang="en-US" sz="4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(-1, -1)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4857484"/>
              </a:xfrm>
              <a:prstGeom prst="rect">
                <a:avLst/>
              </a:prstGeom>
              <a:blipFill rotWithShape="0">
                <a:blip r:embed="rId4"/>
                <a:stretch>
                  <a:fillRect l="-2774" t="-2760" r="-3556" b="-5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6980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18.2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Arithmetic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1520" y="1196752"/>
                <a:ext cx="8568952" cy="5445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6263" indent="-5762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90663" algn="l"/>
                    <a:tab pos="2692400" algn="l"/>
                    <a:tab pos="582453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576263" indent="-5762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90663" algn="l"/>
                    <a:tab pos="2692400" algn="l"/>
                    <a:tab pos="5824538" algn="l"/>
                  </a:tabLst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576263" indent="-576263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/>
                  <a:tabLst>
                    <a:tab pos="1490663" algn="l"/>
                    <a:tab pos="2692400" algn="l"/>
                    <a:tab pos="5824538" algn="l"/>
                  </a:tabLst>
                </a:pP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Trapezium	</a:t>
                </a:r>
                <a:r>
                  <a:rPr lang="en-US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</a:t>
                </a:r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0" dirty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3600" b="1" dirty="0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0" dirty="0" smtClean="0">
                            <a:latin typeface="Cambria Math" panose="02040503050406030204" pitchFamily="18" charset="0"/>
                          </a:rPr>
                          <m:t>𝟐𝐁𝐂</m:t>
                        </m:r>
                      </m:e>
                    </m:acc>
                  </m:oMath>
                </a14:m>
                <a:endParaRPr lang="en-US" sz="3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96752"/>
                <a:ext cx="8568952" cy="5445722"/>
              </a:xfrm>
              <a:prstGeom prst="rect">
                <a:avLst/>
              </a:prstGeom>
              <a:blipFill rotWithShape="0">
                <a:blip r:embed="rId4"/>
                <a:stretch>
                  <a:fillRect l="-1920" t="-895" b="-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5736" y="1988840"/>
            <a:ext cx="5789342" cy="375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308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18.2 – </a:t>
            </a:r>
            <a:r>
              <a:rPr lang="en-US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Vector Arithmetic</a:t>
            </a:r>
            <a:endParaRPr lang="en-GB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 Same Side Corner Rectangle 20">
            <a:hlinkClick r:id="rId3" action="ppaction://hlinkpres?slideindex=1&amp;slidetitle="/>
          </p:cNvPr>
          <p:cNvSpPr/>
          <p:nvPr/>
        </p:nvSpPr>
        <p:spPr>
          <a:xfrm>
            <a:off x="6945306" y="695546"/>
            <a:ext cx="723038" cy="357190"/>
          </a:xfrm>
          <a:prstGeom prst="round2SameRect">
            <a:avLst/>
          </a:prstGeom>
          <a:gradFill>
            <a:gsLst>
              <a:gs pos="0">
                <a:srgbClr val="002060"/>
              </a:gs>
              <a:gs pos="63000">
                <a:srgbClr val="0070C0"/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dirty="0" smtClean="0">
                <a:latin typeface="Calibri" panose="020F0502020204030204" pitchFamily="34" charset="0"/>
              </a:rPr>
              <a:t>Page 703</a:t>
            </a:r>
            <a:endParaRPr lang="en-GB" sz="1400" b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402" y="1124744"/>
                <a:ext cx="8741188" cy="5548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spcAft>
                    <a:spcPts val="1200"/>
                  </a:spcAft>
                  <a:buClr>
                    <a:srgbClr val="C00000"/>
                  </a:buClr>
                  <a:buFont typeface="+mj-lt"/>
                  <a:buAutoNum type="arabicPeriod" startAt="4"/>
                  <a:tabLst>
                    <a:tab pos="1490663" algn="l"/>
                    <a:tab pos="4165600" algn="l"/>
                    <a:tab pos="5824538" algn="l"/>
                  </a:tabLst>
                </a:pP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</a:t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3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−4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type m:val="noBar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0" dirty="0" smtClean="0">
                            <a:latin typeface="Cambria Math" panose="02040503050406030204" pitchFamily="18" charset="0"/>
                          </a:rPr>
                          <m:t>𝐁𝐂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0" dirty="0" smtClean="0">
                            <a:latin typeface="Cambria Math" panose="02040503050406030204" pitchFamily="18" charset="0"/>
                          </a:rPr>
                          <m:t>𝐂𝐁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380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0" dirty="0" smtClean="0">
                            <a:latin typeface="Cambria Math" panose="02040503050406030204" pitchFamily="18" charset="0"/>
                          </a:rPr>
                          <m:t>𝐀𝐁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0" dirty="0" smtClean="0">
                            <a:latin typeface="Cambria Math" panose="02040503050406030204" pitchFamily="18" charset="0"/>
                          </a:rPr>
                          <m:t>𝐃𝐂</m:t>
                        </m:r>
                      </m:e>
                    </m:acc>
                  </m:oMath>
                </a14:m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8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ii.</a:t>
                </a:r>
                <a:r>
                  <a:rPr lang="en-US" sz="3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i="0" dirty="0" smtClean="0">
                            <a:latin typeface="Cambria Math" panose="02040503050406030204" pitchFamily="18" charset="0"/>
                          </a:rPr>
                          <m:t>𝐀𝐃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800" b="1" dirty="0">
                            <a:latin typeface="Cambria Math" panose="02040503050406030204" pitchFamily="18" charset="0"/>
                          </a:rPr>
                          <m:t>𝐂𝐁</m:t>
                        </m:r>
                      </m:e>
                    </m:acc>
                  </m:oMath>
                </a14:m>
                <a:endParaRPr lang="en-US" sz="3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02" y="1124744"/>
                <a:ext cx="8741188" cy="5548442"/>
              </a:xfrm>
              <a:prstGeom prst="rect">
                <a:avLst/>
              </a:prstGeom>
              <a:blipFill rotWithShape="0">
                <a:blip r:embed="rId4"/>
                <a:stretch>
                  <a:fillRect l="-2092" t="-1868" b="-3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5130" y="1165457"/>
            <a:ext cx="5747190" cy="40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953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45&quot;&gt;&lt;object type=&quot;3&quot; unique_id=&quot;10046&quot;&gt;&lt;property id=&quot;20148&quot; value=&quot;5&quot;/&gt;&lt;property id=&quot;20300&quot; value=&quot;Slide 1 - &amp;quot;Welcome&amp;quot;&quot;/&gt;&lt;property id=&quot;20307&quot; value=&quot;256&quot;/&gt;&lt;/object&gt;&lt;object type=&quot;3&quot; unique_id=&quot;10047&quot;&gt;&lt;property id=&quot;20148&quot; value=&quot;5&quot;/&gt;&lt;property id=&quot;20300&quot; value=&quot;Slide 2 - &amp;quot;Assignment Scenario&amp;quot;&quot;/&gt;&lt;property id=&quot;20307&quot; value=&quot;258&quot;/&gt;&lt;/object&gt;&lt;object type=&quot;3&quot; unique_id=&quot;10048&quot;&gt;&lt;property id=&quot;20148&quot; value=&quot;5&quot;/&gt;&lt;property id=&quot;20300&quot; value=&quot;Slide 3 - &amp;quot;Excel Sales Scenario&amp;quot;&quot;/&gt;&lt;property id=&quot;20307&quot; value=&quot;286&quot;/&gt;&lt;/object&gt;&lt;object type=&quot;3&quot; unique_id=&quot;10049&quot;&gt;&lt;property id=&quot;20148&quot; value=&quot;5&quot;/&gt;&lt;property id=&quot;20300&quot; value=&quot;Slide 4 - &amp;quot;Task 1 – Excel Sales Spreadsheet&amp;quot;&quot;/&gt;&lt;property id=&quot;20307&quot; value=&quot;287&quot;/&gt;&lt;/object&gt;&lt;object type=&quot;3&quot; unique_id=&quot;10050&quot;&gt;&lt;property id=&quot;20148&quot; value=&quot;5&quot;/&gt;&lt;property id=&quot;20300&quot; value=&quot;Slide 5 - &amp;quot;Task 2 – Excel Sales Spreadsheet&amp;quot;&quot;/&gt;&lt;property id=&quot;20307&quot; value=&quot;288&quot;/&gt;&lt;/object&gt;&lt;object type=&quot;3&quot; unique_id=&quot;10051&quot;&gt;&lt;property id=&quot;20148&quot; value=&quot;5&quot;/&gt;&lt;property id=&quot;20300&quot; value=&quot;Slide 6 - &amp;quot;Task 3 – Excel Sales Spreadsheet&amp;quot;&quot;/&gt;&lt;property id=&quot;20307&quot; value=&quot;289&quot;/&gt;&lt;/object&gt;&lt;object type=&quot;3&quot; unique_id=&quot;10052&quot;&gt;&lt;property id=&quot;20148&quot; value=&quot;5&quot;/&gt;&lt;property id=&quot;20300&quot; value=&quot;Slide 7 - &amp;quot;Task 4 – Excel Sales Spreadsheet&amp;quot;&quot;/&gt;&lt;property id=&quot;20307&quot; value=&quot;290&quot;/&gt;&lt;/object&gt;&lt;object type=&quot;3&quot; unique_id=&quot;10053&quot;&gt;&lt;property id=&quot;20148&quot; value=&quot;5&quot;/&gt;&lt;property id=&quot;20300&quot; value=&quot;Slide 8 - &amp;quot;Task 5 – Excel Sales Spreadsheet&amp;quot;&quot;/&gt;&lt;property id=&quot;20307&quot; value=&quot;291&quot;/&gt;&lt;/object&gt;&lt;object type=&quot;3&quot; unique_id=&quot;10054&quot;&gt;&lt;property id=&quot;20148&quot; value=&quot;5&quot;/&gt;&lt;property id=&quot;20300&quot; value=&quot;Slide 9 - &amp;quot;Task 6 – Excel Sales Spreadsheet&amp;quot;&quot;/&gt;&lt;property id=&quot;20307&quot; value=&quot;292&quot;/&gt;&lt;/object&gt;&lt;object type=&quot;3&quot; unique_id=&quot;10055&quot;&gt;&lt;property id=&quot;20148&quot; value=&quot;5&quot;/&gt;&lt;property id=&quot;20300&quot; value=&quot;Slide 10 - &amp;quot;Task 7 – Excel Sales Spreadsheet&amp;quot;&quot;/&gt;&lt;property id=&quot;20307&quot; value=&quot;294&quot;/&gt;&lt;/object&gt;&lt;object type=&quot;3&quot; unique_id=&quot;10056&quot;&gt;&lt;property id=&quot;20148&quot; value=&quot;5&quot;/&gt;&lt;property id=&quot;20300&quot; value=&quot;Slide 11 - &amp;quot;Task 8 – Excel Sales Spreadsheet&amp;quot;&quot;/&gt;&lt;property id=&quot;20307&quot; value=&quot;295&quot;/&gt;&lt;/object&gt;&lt;object type=&quot;3&quot; unique_id=&quot;10057&quot;&gt;&lt;property id=&quot;20148&quot; value=&quot;5&quot;/&gt;&lt;property id=&quot;20300&quot; value=&quot;Slide 12 - &amp;quot;Excel Tutorials – Click to View&amp;quot;&quot;/&gt;&lt;property id=&quot;20307&quot; value=&quot;332&quot;/&gt;&lt;/object&gt;&lt;object type=&quot;3&quot; unique_id=&quot;10058&quot;&gt;&lt;property id=&quot;20148&quot; value=&quot;5&quot;/&gt;&lt;property id=&quot;20300&quot; value=&quot;Slide 13 - &amp;quot;Excel Sales – Assessment (St/Ex/Ad)&amp;quot;&quot;/&gt;&lt;property id=&quot;20307&quot; value=&quot;297&quot;/&gt;&lt;/object&gt;&lt;object type=&quot;3&quot; unique_id=&quot;10059&quot;&gt;&lt;property id=&quot;20148&quot; value=&quot;5&quot;/&gt;&lt;property id=&quot;20300&quot; value=&quot;Slide 14 - &amp;quot;Excel Bookings Scenario&amp;quot;&quot;/&gt;&lt;property id=&quot;20307&quot; value=&quot;299&quot;/&gt;&lt;/object&gt;&lt;object type=&quot;3&quot; unique_id=&quot;10060&quot;&gt;&lt;property id=&quot;20148&quot; value=&quot;5&quot;/&gt;&lt;property id=&quot;20300&quot; value=&quot;Slide 15 - &amp;quot;Task 1 – Excel Bookings Spreadsheet&amp;quot;&quot;/&gt;&lt;property id=&quot;20307&quot; value=&quot;300&quot;/&gt;&lt;/object&gt;&lt;object type=&quot;3&quot; unique_id=&quot;10061&quot;&gt;&lt;property id=&quot;20148&quot; value=&quot;5&quot;/&gt;&lt;property id=&quot;20300&quot; value=&quot;Slide 16 - &amp;quot;Task 2 – Excel Bookings Spreadsheet&amp;quot;&quot;/&gt;&lt;property id=&quot;20307&quot; value=&quot;301&quot;/&gt;&lt;/object&gt;&lt;object type=&quot;3&quot; unique_id=&quot;10062&quot;&gt;&lt;property id=&quot;20148&quot; value=&quot;5&quot;/&gt;&lt;property id=&quot;20300&quot; value=&quot;Slide 17 - &amp;quot;Task 3 – Excel Bookings Spreadsheet&amp;quot;&quot;/&gt;&lt;property id=&quot;20307&quot; value=&quot;302&quot;/&gt;&lt;/object&gt;&lt;object type=&quot;3&quot; unique_id=&quot;10063&quot;&gt;&lt;property id=&quot;20148&quot; value=&quot;5&quot;/&gt;&lt;property id=&quot;20300&quot; value=&quot;Slide 18 - &amp;quot;Task 4 – Excel Bookings Spreadsheet&amp;quot;&quot;/&gt;&lt;property id=&quot;20307&quot; value=&quot;309&quot;/&gt;&lt;/object&gt;&lt;object type=&quot;3&quot; unique_id=&quot;10064&quot;&gt;&lt;property id=&quot;20148&quot; value=&quot;5&quot;/&gt;&lt;property id=&quot;20300&quot; value=&quot;Slide 19 - &amp;quot;Task 5 – Excel Bookings Spreadsheet&amp;quot;&quot;/&gt;&lt;property id=&quot;20307&quot; value=&quot;304&quot;/&gt;&lt;/object&gt;&lt;object type=&quot;3&quot; unique_id=&quot;10065&quot;&gt;&lt;property id=&quot;20148&quot; value=&quot;5&quot;/&gt;&lt;property id=&quot;20300&quot; value=&quot;Slide 20 - &amp;quot;Task 6 – Excel Bookings Spreadsheet&amp;quot;&quot;/&gt;&lt;property id=&quot;20307&quot; value=&quot;305&quot;/&gt;&lt;/object&gt;&lt;object type=&quot;3&quot; unique_id=&quot;10066&quot;&gt;&lt;property id=&quot;20148&quot; value=&quot;5&quot;/&gt;&lt;property id=&quot;20300&quot; value=&quot;Slide 21 - &amp;quot;Task 7 – Excel Bookings Spreadsheet&amp;quot;&quot;/&gt;&lt;property id=&quot;20307&quot; value=&quot;306&quot;/&gt;&lt;/object&gt;&lt;object type=&quot;3&quot; unique_id=&quot;10067&quot;&gt;&lt;property id=&quot;20148&quot; value=&quot;5&quot;/&gt;&lt;property id=&quot;20300&quot; value=&quot;Slide 22 - &amp;quot;Task 8 – Excel Bookings Spreadsheet&amp;quot;&quot;/&gt;&lt;property id=&quot;20307&quot; value=&quot;307&quot;/&gt;&lt;/object&gt;&lt;object type=&quot;3&quot; unique_id=&quot;10068&quot;&gt;&lt;property id=&quot;20148&quot; value=&quot;5&quot;/&gt;&lt;property id=&quot;20300&quot; value=&quot;Slide 23 - &amp;quot;Excel Tutorials – Click to View&amp;quot;&quot;/&gt;&lt;property id=&quot;20307&quot; value=&quot;334&quot;/&gt;&lt;/object&gt;&lt;object type=&quot;3&quot; unique_id=&quot;10069&quot;&gt;&lt;property id=&quot;20148&quot; value=&quot;5&quot;/&gt;&lt;property id=&quot;20300&quot; value=&quot;Slide 24 - &amp;quot;Excel Bookings – Assessment (St/Ex/Ad)&amp;quot;&quot;/&gt;&lt;property id=&quot;20307&quot; value=&quot;308&quot;/&gt;&lt;/object&gt;&lt;object type=&quot;3&quot; unique_id=&quot;10070&quot;&gt;&lt;property id=&quot;20148&quot; value=&quot;5&quot;/&gt;&lt;property id=&quot;20300&quot; value=&quot;Slide 25 - &amp;quot;Graphics Scenario&amp;quot;&quot;/&gt;&lt;property id=&quot;20307&quot; value=&quot;310&quot;/&gt;&lt;/object&gt;&lt;object type=&quot;3&quot; unique_id=&quot;10071&quot;&gt;&lt;property id=&quot;20148&quot; value=&quot;5&quot;/&gt;&lt;property id=&quot;20300&quot; value=&quot;Slide 26 - &amp;quot;Task 1 – Bitmap Montage&amp;quot;&quot;/&gt;&lt;property id=&quot;20307&quot; value=&quot;311&quot;/&gt;&lt;/object&gt;&lt;object type=&quot;3&quot; unique_id=&quot;10072&quot;&gt;&lt;property id=&quot;20148&quot; value=&quot;5&quot;/&gt;&lt;property id=&quot;20300&quot; value=&quot;Slide 27 - &amp;quot;Task 2 – Bitmap Montage&amp;quot;&quot;/&gt;&lt;property id=&quot;20307&quot; value=&quot;312&quot;/&gt;&lt;/object&gt;&lt;object type=&quot;3&quot; unique_id=&quot;10073&quot;&gt;&lt;property id=&quot;20148&quot; value=&quot;5&quot;/&gt;&lt;property id=&quot;20300&quot; value=&quot;Slide 28 - &amp;quot;Task 3 – Bitmap Montage&amp;quot;&quot;/&gt;&lt;property id=&quot;20307&quot; value=&quot;313&quot;/&gt;&lt;/object&gt;&lt;object type=&quot;3&quot; unique_id=&quot;10074&quot;&gt;&lt;property id=&quot;20148&quot; value=&quot;5&quot;/&gt;&lt;property id=&quot;20300&quot; value=&quot;Slide 29 - &amp;quot;Task 4 – Bitmap Montage&amp;quot;&quot;/&gt;&lt;property id=&quot;20307&quot; value=&quot;314&quot;/&gt;&lt;/object&gt;&lt;object type=&quot;3&quot; unique_id=&quot;10075&quot;&gt;&lt;property id=&quot;20148&quot; value=&quot;5&quot;/&gt;&lt;property id=&quot;20300&quot; value=&quot;Slide 30 - &amp;quot;Task 5 – Vector Map&amp;quot;&quot;/&gt;&lt;property id=&quot;20307&quot; value=&quot;315&quot;/&gt;&lt;/object&gt;&lt;object type=&quot;3&quot; unique_id=&quot;10076&quot;&gt;&lt;property id=&quot;20148&quot; value=&quot;5&quot;/&gt;&lt;property id=&quot;20300&quot; value=&quot;Slide 31 - &amp;quot;Task 6 – Vector Map&amp;quot;&quot;/&gt;&lt;property id=&quot;20307&quot; value=&quot;316&quot;/&gt;&lt;/object&gt;&lt;object type=&quot;3&quot; unique_id=&quot;10077&quot;&gt;&lt;property id=&quot;20148&quot; value=&quot;5&quot;/&gt;&lt;property id=&quot;20300&quot; value=&quot;Slide 32 - &amp;quot;Task 7 – Vector Map&amp;quot;&quot;/&gt;&lt;property id=&quot;20307&quot; value=&quot;317&quot;/&gt;&lt;/object&gt;&lt;object type=&quot;3&quot; unique_id=&quot;10078&quot;&gt;&lt;property id=&quot;20148&quot; value=&quot;5&quot;/&gt;&lt;property id=&quot;20300&quot; value=&quot;Slide 33 - &amp;quot;Task 8 – Graphics&amp;quot;&quot;/&gt;&lt;property id=&quot;20307&quot; value=&quot;318&quot;/&gt;&lt;/object&gt;&lt;object type=&quot;3&quot; unique_id=&quot;10079&quot;&gt;&lt;property id=&quot;20148&quot; value=&quot;5&quot;/&gt;&lt;property id=&quot;20300&quot; value=&quot;Slide 34 - &amp;quot;Task 9 – Graphics&amp;quot;&quot;/&gt;&lt;property id=&quot;20307&quot; value=&quot;321&quot;/&gt;&lt;/object&gt;&lt;object type=&quot;3&quot; unique_id=&quot;10080&quot;&gt;&lt;property id=&quot;20148&quot; value=&quot;5&quot;/&gt;&lt;property id=&quot;20300&quot; value=&quot;Slide 35 - &amp;quot;Graphics – Assessment (St/Ex/Ad)&amp;quot;&quot;/&gt;&lt;property id=&quot;20307&quot; value=&quot;319&quot;/&gt;&lt;/object&gt;&lt;object type=&quot;3&quot; unique_id=&quot;10081&quot;&gt;&lt;property id=&quot;20148&quot; value=&quot;5&quot;/&gt;&lt;property id=&quot;20300&quot; value=&quot;Slide 36 - &amp;quot;E-Safety Scenario&amp;quot;&quot;/&gt;&lt;property id=&quot;20307&quot; value=&quot;322&quot;/&gt;&lt;/object&gt;&lt;object type=&quot;3&quot; unique_id=&quot;10082&quot;&gt;&lt;property id=&quot;20148&quot; value=&quot;5&quot;/&gt;&lt;property id=&quot;20300&quot; value=&quot;Slide 37 - &amp;quot;Task 1 – E-Safety&amp;quot;&quot;/&gt;&lt;property id=&quot;20307&quot; value=&quot;323&quot;/&gt;&lt;/object&gt;&lt;object type=&quot;3&quot; unique_id=&quot;10083&quot;&gt;&lt;property id=&quot;20148&quot; value=&quot;5&quot;/&gt;&lt;property id=&quot;20300&quot; value=&quot;Slide 38 - &amp;quot;Task 2 – E-Safety&amp;quot;&quot;/&gt;&lt;property id=&quot;20307&quot; value=&quot;324&quot;/&gt;&lt;/object&gt;&lt;object type=&quot;3&quot; unique_id=&quot;10084&quot;&gt;&lt;property id=&quot;20148&quot; value=&quot;5&quot;/&gt;&lt;property id=&quot;20300&quot; value=&quot;Slide 39 - &amp;quot;Task 3 – E-Safety&amp;quot;&quot;/&gt;&lt;property id=&quot;20307&quot; value=&quot;325&quot;/&gt;&lt;/object&gt;&lt;object type=&quot;3&quot; unique_id=&quot;10085&quot;&gt;&lt;property id=&quot;20148&quot; value=&quot;5&quot;/&gt;&lt;property id=&quot;20300&quot; value=&quot;Slide 40 - &amp;quot;Task 4 – E-Safety&amp;quot;&quot;/&gt;&lt;property id=&quot;20307&quot; value=&quot;326&quot;/&gt;&lt;/object&gt;&lt;object type=&quot;3&quot; unique_id=&quot;10086&quot;&gt;&lt;property id=&quot;20148&quot; value=&quot;5&quot;/&gt;&lt;property id=&quot;20300&quot; value=&quot;Slide 41 - &amp;quot;Task 5 – E-Safety&amp;quot;&quot;/&gt;&lt;property id=&quot;20307&quot; value=&quot;327&quot;/&gt;&lt;/object&gt;&lt;object type=&quot;3&quot; unique_id=&quot;10087&quot;&gt;&lt;property id=&quot;20148&quot; value=&quot;5&quot;/&gt;&lt;property id=&quot;20300&quot; value=&quot;Slide 42 - &amp;quot;Task 6 – E-Safety&amp;quot;&quot;/&gt;&lt;property id=&quot;20307&quot; value=&quot;328&quot;/&gt;&lt;/object&gt;&lt;object type=&quot;3&quot; unique_id=&quot;10088&quot;&gt;&lt;property id=&quot;20148&quot; value=&quot;5&quot;/&gt;&lt;property id=&quot;20300&quot; value=&quot;Slide 43 - &amp;quot;Task 7 – E-Safety&amp;quot;&quot;/&gt;&lt;property id=&quot;20307&quot; value=&quot;329&quot;/&gt;&lt;/object&gt;&lt;object type=&quot;3&quot; unique_id=&quot;10089&quot;&gt;&lt;property id=&quot;20148&quot; value=&quot;5&quot;/&gt;&lt;property id=&quot;20300&quot; value=&quot;Slide 44 - &amp;quot;E-Safety – Assessment (St/Ex/Ad)&amp;quot;&quot;/&gt;&lt;property id=&quot;20307&quot; value=&quot;331&quot;/&gt;&lt;/object&gt;&lt;/object&gt;&lt;object type=&quot;8&quot; unique_id=&quot;10135&quot;&gt;&lt;/object&gt;&lt;/object&gt;&lt;/database&gt;"/>
  <p:tag name="SECTOMILLISECCONVERTED" val="1"/>
  <p:tag name="ISPRING_RESOURCE_PATHS_HASH_2" val="08f788787bcb7a4d543d064184e3ed8f8a1ad1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deroth">
  <a:themeElements>
    <a:clrScheme name="Custom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A0AEC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03C8A099435F469B82EC500073A18D" ma:contentTypeVersion="0" ma:contentTypeDescription="Create a new document." ma:contentTypeScope="" ma:versionID="db11316f7499926a5aef36baba7827a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5A8F797-114D-47DC-A43E-E9D7D88718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DD945F-B7B0-4691-A0D0-E2EAD6DA23B3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16A05FF-1C8D-47AA-A52A-FF79015719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191030</TotalTime>
  <Words>855</Words>
  <Application>Microsoft Office PowerPoint</Application>
  <PresentationFormat>On-screen Show (4:3)</PresentationFormat>
  <Paragraphs>399</Paragraphs>
  <Slides>49</Slides>
  <Notes>48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Arial</vt:lpstr>
      <vt:lpstr>Arial</vt:lpstr>
      <vt:lpstr>Calibri</vt:lpstr>
      <vt:lpstr>Cambria</vt:lpstr>
      <vt:lpstr>Cambria Math</vt:lpstr>
      <vt:lpstr>Comic Sans MS</vt:lpstr>
      <vt:lpstr>Lucida Sans Unicode</vt:lpstr>
      <vt:lpstr>Times New Roman</vt:lpstr>
      <vt:lpstr>Verdana</vt:lpstr>
      <vt:lpstr>Wingdings</vt:lpstr>
      <vt:lpstr>Wingdings 2</vt:lpstr>
      <vt:lpstr>Wingdings 3</vt:lpstr>
      <vt:lpstr>Enderoth</vt:lpstr>
      <vt:lpstr>PowerPoint Presentation</vt:lpstr>
      <vt:lpstr>18 - Prior knowledge check</vt:lpstr>
      <vt:lpstr>18 - Prior knowledge check</vt:lpstr>
      <vt:lpstr>18 - Prior knowledge check</vt:lpstr>
      <vt:lpstr>18.1 – Vectors and Vector Notation</vt:lpstr>
      <vt:lpstr>18.1 – Vectors and Vector Notation</vt:lpstr>
      <vt:lpstr>18.1 – Vectors and Vector Notation</vt:lpstr>
      <vt:lpstr>18.2 – Vector Arithmetic</vt:lpstr>
      <vt:lpstr>18.2 – Vector Arithmetic</vt:lpstr>
      <vt:lpstr>18.2 – Vector Arithmetic</vt:lpstr>
      <vt:lpstr>18.2 – Vector Arithmetic</vt:lpstr>
      <vt:lpstr>18.2 – Vector Arithmetic</vt:lpstr>
      <vt:lpstr>18.3 – More Vector Arithmetic</vt:lpstr>
      <vt:lpstr>18.3 – More Vector Arithmetic</vt:lpstr>
      <vt:lpstr>18.3 – More Vector Arithmetic</vt:lpstr>
      <vt:lpstr>18.3 – More Vector Arithmetic</vt:lpstr>
      <vt:lpstr>18.4 – Parallel Vectors &amp; Collinear Points</vt:lpstr>
      <vt:lpstr>18.4 – Parallel Vectors &amp; Collinear Points</vt:lpstr>
      <vt:lpstr>18.4 – Parallel Vectors &amp; Collinear Points</vt:lpstr>
      <vt:lpstr>18.4 – Parallel Vectors &amp; Collinear Points</vt:lpstr>
      <vt:lpstr>18.4 – Parallel Vectors &amp; Collinear Points</vt:lpstr>
      <vt:lpstr>18.5 – Solving Geometric Problems</vt:lpstr>
      <vt:lpstr>18.5 – Solving Geometric Problems</vt:lpstr>
      <vt:lpstr>18.5 – Solving Geometric Problems</vt:lpstr>
      <vt:lpstr>18.5 – Solving Geometric Problems</vt:lpstr>
      <vt:lpstr>18 – Problem Solving</vt:lpstr>
      <vt:lpstr>18 – Problem Solving</vt:lpstr>
      <vt:lpstr>18 – Problem Solving</vt:lpstr>
      <vt:lpstr>18 – Check Up</vt:lpstr>
      <vt:lpstr>18 – Check Up</vt:lpstr>
      <vt:lpstr>18 – Check Up</vt:lpstr>
      <vt:lpstr>18 – Check Up</vt:lpstr>
      <vt:lpstr>18 – Strengthen</vt:lpstr>
      <vt:lpstr>18 – Strengthen</vt:lpstr>
      <vt:lpstr>18 – Strengthen</vt:lpstr>
      <vt:lpstr>18 – Strengthen</vt:lpstr>
      <vt:lpstr>18 – Strengthen</vt:lpstr>
      <vt:lpstr>18 – Strengthen</vt:lpstr>
      <vt:lpstr>18 – Strengthen</vt:lpstr>
      <vt:lpstr>18 – Strengthen</vt:lpstr>
      <vt:lpstr>18 – Strengthen</vt:lpstr>
      <vt:lpstr>18 – Strengthen</vt:lpstr>
      <vt:lpstr>18 – Extend</vt:lpstr>
      <vt:lpstr>18 – Extend</vt:lpstr>
      <vt:lpstr>18 – Extend</vt:lpstr>
      <vt:lpstr>18 – Extend</vt:lpstr>
      <vt:lpstr>18 – Extend</vt:lpstr>
      <vt:lpstr>18 – Unit Test</vt:lpstr>
      <vt:lpstr>PowerPoint Presentation</vt:lpstr>
    </vt:vector>
  </TitlesOfParts>
  <Manager>Enderoth</Manager>
  <Company>Brooke Weston CTC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09 - Mathematics - Unit 18 - Answers</dc:title>
  <dc:subject>Travel and Tourism</dc:subject>
  <dc:creator>Enderoth</dc:creator>
  <cp:keywords>Year 09 - Mathematics - Unit 14 - Answers</cp:keywords>
  <cp:lastModifiedBy>Enderoth</cp:lastModifiedBy>
  <cp:revision>5264</cp:revision>
  <cp:lastPrinted>2014-01-22T18:25:48Z</cp:lastPrinted>
  <dcterms:created xsi:type="dcterms:W3CDTF">2008-03-12T11:01:44Z</dcterms:created>
  <dcterms:modified xsi:type="dcterms:W3CDTF">2018-12-07T14:53:19Z</dcterms:modified>
  <cp:category>Unit 01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0x0101006303C8A099435F469B82EC500073A18D</vt:lpwstr>
  </property>
  <property fmtid="{D5CDD505-2E9C-101B-9397-08002B2CF9AE}" pid="3" name="Unit">
    <vt:lpwstr>U1</vt:lpwstr>
  </property>
</Properties>
</file>